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256" r:id="rId2"/>
    <p:sldId id="257" r:id="rId3"/>
    <p:sldId id="278" r:id="rId4"/>
    <p:sldId id="264" r:id="rId5"/>
    <p:sldId id="263" r:id="rId6"/>
    <p:sldId id="279" r:id="rId7"/>
    <p:sldId id="286" r:id="rId8"/>
    <p:sldId id="283" r:id="rId9"/>
    <p:sldId id="284" r:id="rId10"/>
    <p:sldId id="285" r:id="rId11"/>
    <p:sldId id="280" r:id="rId12"/>
    <p:sldId id="281" r:id="rId13"/>
    <p:sldId id="282" r:id="rId14"/>
    <p:sldId id="273" r:id="rId15"/>
    <p:sldId id="270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38140"/>
    <a:srgbClr val="DC7B37"/>
    <a:srgbClr val="DEB340"/>
    <a:srgbClr val="AD6022"/>
    <a:srgbClr val="E4CB9E"/>
    <a:srgbClr val="E58344"/>
    <a:srgbClr val="E78547"/>
    <a:srgbClr val="B263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88475" autoAdjust="0"/>
  </p:normalViewPr>
  <p:slideViewPr>
    <p:cSldViewPr snapToGrid="0">
      <p:cViewPr varScale="1">
        <p:scale>
          <a:sx n="102" d="100"/>
          <a:sy n="102" d="100"/>
        </p:scale>
        <p:origin x="954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40" d="100"/>
        <a:sy n="140" d="100"/>
      </p:scale>
      <p:origin x="0" y="465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D7D59C-3826-44BF-A83C-693D47822517}" type="datetimeFigureOut">
              <a:rPr lang="zh-CN" altLang="en-US" smtClean="0"/>
              <a:pPr/>
              <a:t>2022/6/14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71E896-31D8-46A2-82A9-438212CC792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944263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90DE48-ADC6-4B70-BD1D-F48654FEAE53}" type="datetimeFigureOut">
              <a:rPr lang="zh-CN" altLang="en-US" smtClean="0"/>
              <a:pPr/>
              <a:t>2022/6/14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AFC4F7-94D8-438F-8840-3184CAF625B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312471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안녕하세요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프로젝트 </a:t>
            </a:r>
            <a:r>
              <a:rPr lang="en-US" altLang="ko-KR" dirty="0" smtClean="0"/>
              <a:t>YOW(</a:t>
            </a:r>
            <a:r>
              <a:rPr lang="ko-KR" altLang="en-US" dirty="0" err="1" smtClean="0"/>
              <a:t>요우</a:t>
            </a:r>
            <a:r>
              <a:rPr lang="en-US" altLang="ko-KR" dirty="0" smtClean="0"/>
              <a:t>)</a:t>
            </a:r>
            <a:r>
              <a:rPr lang="ko-KR" altLang="en-US" dirty="0" smtClean="0"/>
              <a:t>의 김 대 영 입니다</a:t>
            </a:r>
            <a:r>
              <a:rPr lang="en-US" altLang="ko-KR" dirty="0" smtClean="0"/>
              <a:t>.</a:t>
            </a:r>
          </a:p>
          <a:p>
            <a:r>
              <a:rPr lang="ko-KR" altLang="en-US" smtClean="0"/>
              <a:t>팀원은 </a:t>
            </a:r>
            <a:r>
              <a:rPr lang="ko-KR" altLang="en-US" dirty="0" smtClean="0"/>
              <a:t>저 하나 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AFC4F7-94D8-438F-8840-3184CAF625B9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28636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다음은 대략적인 기능 리스트입니다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회원가입</a:t>
            </a:r>
            <a:r>
              <a:rPr lang="en-US" altLang="ko-KR" dirty="0" smtClean="0"/>
              <a:t>, </a:t>
            </a:r>
            <a:r>
              <a:rPr lang="ko-KR" altLang="en-US" dirty="0" smtClean="0"/>
              <a:t>로그인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마이페이지</a:t>
            </a:r>
            <a:r>
              <a:rPr lang="en-US" altLang="ko-KR" dirty="0" smtClean="0"/>
              <a:t>, </a:t>
            </a:r>
            <a:r>
              <a:rPr lang="ko-KR" altLang="en-US" dirty="0" smtClean="0"/>
              <a:t>채팅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게시글과</a:t>
            </a:r>
            <a:r>
              <a:rPr lang="ko-KR" altLang="en-US" dirty="0" smtClean="0"/>
              <a:t> 댓글 관련 기능 및 관리자 페이지</a:t>
            </a:r>
            <a:r>
              <a:rPr lang="ko-KR" altLang="en-US" baseline="0" dirty="0" smtClean="0"/>
              <a:t>가 존재합니다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AFC4F7-94D8-438F-8840-3184CAF625B9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52394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YOW(</a:t>
            </a:r>
            <a:r>
              <a:rPr lang="ko-KR" altLang="en-US" dirty="0" err="1" smtClean="0"/>
              <a:t>요우</a:t>
            </a:r>
            <a:r>
              <a:rPr lang="en-US" altLang="ko-KR" dirty="0" smtClean="0"/>
              <a:t>)</a:t>
            </a:r>
            <a:r>
              <a:rPr lang="ko-KR" altLang="en-US" dirty="0" smtClean="0"/>
              <a:t>의 개선사항으로는 첫 번째로 디자인입니다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일반적인 기능들은 전부 들어갔으나 디자인적 측면으로는 많이 모자랍니다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두 번째로는 웹 캠 스트리밍 방송이 현재 불가능합니다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원래는</a:t>
            </a:r>
            <a:r>
              <a:rPr lang="ko-KR" altLang="en-US" baseline="0" dirty="0" smtClean="0"/>
              <a:t> 스트리밍도 계획에 있었지만</a:t>
            </a:r>
            <a:r>
              <a:rPr lang="en-US" altLang="ko-KR" baseline="0" dirty="0" smtClean="0"/>
              <a:t>, API</a:t>
            </a:r>
            <a:r>
              <a:rPr lang="ko-KR" altLang="en-US" baseline="0" dirty="0" smtClean="0"/>
              <a:t>를 사용하지 않는 경우에는 정보가 매우 적은 편이라 연구할 시간이 모자라서 구현하지 못했습니다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또한 빠진 기능 중 하나로 구독 기능이 있는데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이 기능은 단순한 </a:t>
            </a:r>
            <a:r>
              <a:rPr lang="en-US" altLang="ko-KR" baseline="0" dirty="0" err="1" smtClean="0"/>
              <a:t>MariaDB</a:t>
            </a:r>
            <a:r>
              <a:rPr lang="ko-KR" altLang="en-US" baseline="0" dirty="0" smtClean="0"/>
              <a:t>의 </a:t>
            </a:r>
            <a:r>
              <a:rPr lang="en-US" altLang="ko-KR" baseline="0" dirty="0" smtClean="0"/>
              <a:t>Select</a:t>
            </a:r>
            <a:r>
              <a:rPr lang="ko-KR" altLang="en-US" baseline="0" dirty="0" smtClean="0"/>
              <a:t>와 </a:t>
            </a:r>
            <a:r>
              <a:rPr lang="en-US" altLang="ko-KR" baseline="0" dirty="0" smtClean="0"/>
              <a:t>Insert, Delete </a:t>
            </a:r>
            <a:r>
              <a:rPr lang="ko-KR" altLang="en-US" baseline="0" dirty="0" smtClean="0"/>
              <a:t>부분으로 중복 기능이라 제외했습니다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만약 향후 개선할 부분이라고 한다면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디자인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스트리밍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구독 기능</a:t>
            </a:r>
            <a:r>
              <a:rPr lang="en-US" altLang="ko-KR" baseline="0" dirty="0" smtClean="0"/>
              <a:t>,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디테일한</a:t>
            </a:r>
            <a:r>
              <a:rPr lang="ko-KR" altLang="en-US" baseline="0" dirty="0" smtClean="0"/>
              <a:t> 자잘한 기능 개선 정도로 파악됩니다</a:t>
            </a:r>
            <a:r>
              <a:rPr lang="en-US" altLang="ko-KR" baseline="0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AFC4F7-94D8-438F-8840-3184CAF625B9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6668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구현 전체적으로 </a:t>
            </a:r>
            <a:r>
              <a:rPr lang="en-US" altLang="ko-KR" dirty="0" smtClean="0"/>
              <a:t>EJS</a:t>
            </a:r>
            <a:r>
              <a:rPr lang="ko-KR" altLang="en-US" dirty="0" smtClean="0"/>
              <a:t>와 레이아웃을 활용한 템플릿 기법으로 처음 설계할 때 어떻게 배치를 해야하는지에 대한 부분이</a:t>
            </a:r>
            <a:r>
              <a:rPr lang="ko-KR" altLang="en-US" baseline="0" dirty="0" smtClean="0"/>
              <a:t> 꽤나 골치였습니다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dirty="0" smtClean="0"/>
              <a:t>또한 해당하는 부분에서의 기능을 적절히 넣는 것에 대한 부분이 첫 관문과 같았고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두 번째로 </a:t>
            </a:r>
            <a:r>
              <a:rPr lang="en-US" altLang="ko-KR" dirty="0" smtClean="0"/>
              <a:t>MongoDB</a:t>
            </a:r>
            <a:r>
              <a:rPr lang="ko-KR" altLang="en-US" dirty="0" smtClean="0"/>
              <a:t>와 실시간 채팅을 이어서 구현하는 부분에서 시간을 많이 할애했습니다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생각보다 최신 </a:t>
            </a:r>
            <a:r>
              <a:rPr lang="en-US" altLang="ko-KR" dirty="0" smtClean="0"/>
              <a:t>mongoose</a:t>
            </a:r>
            <a:r>
              <a:rPr lang="ko-KR" altLang="en-US" dirty="0" smtClean="0"/>
              <a:t>가 문제를 많이 일으켜서 다운그레이드하는 것으로 해결했습니다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아쉬운 것은 스트리밍 기능을 구현하지 못 한 것과 나름 심플하지만 뭔가 허전한 디자인</a:t>
            </a:r>
            <a:r>
              <a:rPr lang="en-US" altLang="ko-KR" dirty="0" smtClean="0"/>
              <a:t>, </a:t>
            </a:r>
            <a:r>
              <a:rPr lang="ko-KR" altLang="en-US" dirty="0" smtClean="0"/>
              <a:t>그리고 완벽한 한글 </a:t>
            </a:r>
            <a:r>
              <a:rPr lang="ko-KR" altLang="en-US" dirty="0" err="1" smtClean="0"/>
              <a:t>인코딩이</a:t>
            </a:r>
            <a:r>
              <a:rPr lang="ko-KR" altLang="en-US" dirty="0" smtClean="0"/>
              <a:t> 안되는 점이 조금 아쉽다고 할 수 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AFC4F7-94D8-438F-8840-3184CAF625B9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62945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참고 사이트라고 특별한 것은 없으며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학교 수업에서</a:t>
            </a:r>
            <a:r>
              <a:rPr lang="ko-KR" altLang="en-US" baseline="0" dirty="0" smtClean="0"/>
              <a:t> 배운 부분과 </a:t>
            </a:r>
            <a:r>
              <a:rPr lang="ko-KR" altLang="en-US" baseline="0" dirty="0" err="1" smtClean="0"/>
              <a:t>구글링으로</a:t>
            </a:r>
            <a:r>
              <a:rPr lang="ko-KR" altLang="en-US" baseline="0" dirty="0" smtClean="0"/>
              <a:t> 웹 사이트 돌아다닌 부분밖에 없는 것 같습니다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AFC4F7-94D8-438F-8840-3184CAF625B9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34793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마지막으로 </a:t>
            </a:r>
            <a:r>
              <a:rPr lang="en-US" altLang="ko-KR" dirty="0" smtClean="0"/>
              <a:t>YOW(</a:t>
            </a:r>
            <a:r>
              <a:rPr lang="ko-KR" altLang="en-US" dirty="0" err="1" smtClean="0"/>
              <a:t>요우</a:t>
            </a:r>
            <a:r>
              <a:rPr lang="en-US" altLang="ko-KR" dirty="0" smtClean="0"/>
              <a:t>)</a:t>
            </a:r>
            <a:r>
              <a:rPr lang="ko-KR" altLang="en-US" dirty="0" smtClean="0"/>
              <a:t> 프로젝트 시연 영상입니다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사용자는 간단한 회원 가입 절차를 거쳐 </a:t>
            </a:r>
            <a:r>
              <a:rPr lang="en-US" altLang="ko-KR" dirty="0" smtClean="0"/>
              <a:t>YOW(</a:t>
            </a:r>
            <a:r>
              <a:rPr lang="ko-KR" altLang="en-US" dirty="0" err="1" smtClean="0"/>
              <a:t>요우</a:t>
            </a:r>
            <a:r>
              <a:rPr lang="en-US" altLang="ko-KR" dirty="0" smtClean="0"/>
              <a:t>)</a:t>
            </a:r>
            <a:r>
              <a:rPr lang="ko-KR" altLang="en-US" dirty="0" smtClean="0"/>
              <a:t>의 회원이 됩니다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가입한 아이디</a:t>
            </a:r>
            <a:r>
              <a:rPr lang="ko-KR" altLang="en-US" baseline="0" dirty="0" smtClean="0"/>
              <a:t> 정보로 </a:t>
            </a:r>
            <a:r>
              <a:rPr lang="ko-KR" altLang="en-US" baseline="0" dirty="0" err="1" smtClean="0"/>
              <a:t>로그인을</a:t>
            </a:r>
            <a:r>
              <a:rPr lang="ko-KR" altLang="en-US" baseline="0" dirty="0" smtClean="0"/>
              <a:t> 하면</a:t>
            </a:r>
            <a:r>
              <a:rPr lang="en-US" altLang="ko-KR" baseline="0" dirty="0" smtClean="0"/>
              <a:t>, YOW(</a:t>
            </a:r>
            <a:r>
              <a:rPr lang="ko-KR" altLang="en-US" baseline="0" dirty="0" err="1" smtClean="0"/>
              <a:t>요우</a:t>
            </a:r>
            <a:r>
              <a:rPr lang="en-US" altLang="ko-KR" baseline="0" dirty="0" smtClean="0"/>
              <a:t>)</a:t>
            </a:r>
            <a:r>
              <a:rPr lang="ko-KR" altLang="en-US" baseline="0" dirty="0" smtClean="0"/>
              <a:t>의 시스템을 이용할 수 있으며</a:t>
            </a:r>
            <a:r>
              <a:rPr lang="en-US" altLang="ko-KR" baseline="0" dirty="0" smtClean="0"/>
              <a:t>, </a:t>
            </a:r>
            <a:r>
              <a:rPr lang="ko-KR" altLang="en-US" baseline="0" dirty="0" err="1" smtClean="0"/>
              <a:t>마이페이지에서</a:t>
            </a:r>
            <a:r>
              <a:rPr lang="ko-KR" altLang="en-US" baseline="0" dirty="0" smtClean="0"/>
              <a:t> 프로필과 개인 정보를 수정할 수 있습니다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채팅은 위치 독립적이며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자신과 같은 페이지의 사용자들과 채팅을 할 수 있습니다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채팅 로그는 </a:t>
            </a:r>
            <a:r>
              <a:rPr lang="en-US" altLang="ko-KR" baseline="0" dirty="0" smtClean="0"/>
              <a:t>MongoDB</a:t>
            </a:r>
            <a:r>
              <a:rPr lang="ko-KR" altLang="en-US" baseline="0" dirty="0" smtClean="0"/>
              <a:t>에 기록됩니다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err="1" smtClean="0"/>
              <a:t>게시글</a:t>
            </a:r>
            <a:r>
              <a:rPr lang="ko-KR" altLang="en-US" baseline="0" dirty="0" smtClean="0"/>
              <a:t> 작성이 가능하며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파일을 다중 업로드할 수 있습니다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err="1" smtClean="0"/>
              <a:t>게시글</a:t>
            </a:r>
            <a:r>
              <a:rPr lang="ko-KR" altLang="en-US" baseline="0" dirty="0" smtClean="0"/>
              <a:t> 검색이 가능하고</a:t>
            </a:r>
            <a:r>
              <a:rPr lang="en-US" altLang="ko-KR" baseline="0" dirty="0" smtClean="0"/>
              <a:t>, </a:t>
            </a:r>
            <a:r>
              <a:rPr lang="ko-KR" altLang="en-US" baseline="0" dirty="0" err="1" smtClean="0"/>
              <a:t>게시글에</a:t>
            </a:r>
            <a:r>
              <a:rPr lang="ko-KR" altLang="en-US" baseline="0" dirty="0" smtClean="0"/>
              <a:t> 댓글을 작성하거나 작성자일 경우 수정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삭제할 수 있습니다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err="1" smtClean="0"/>
              <a:t>게시글</a:t>
            </a:r>
            <a:r>
              <a:rPr lang="ko-KR" altLang="en-US" baseline="0" dirty="0" smtClean="0"/>
              <a:t> 작성자일 경우 </a:t>
            </a:r>
            <a:r>
              <a:rPr lang="ko-KR" altLang="en-US" baseline="0" dirty="0" err="1" smtClean="0"/>
              <a:t>게시글을</a:t>
            </a:r>
            <a:r>
              <a:rPr lang="ko-KR" altLang="en-US" baseline="0" dirty="0" smtClean="0"/>
              <a:t> 수정</a:t>
            </a:r>
            <a:r>
              <a:rPr lang="en-US" altLang="ko-KR" baseline="0" dirty="0" smtClean="0"/>
              <a:t>,</a:t>
            </a:r>
            <a:r>
              <a:rPr lang="ko-KR" altLang="en-US" baseline="0" dirty="0" smtClean="0"/>
              <a:t> 삭제할 수 있습니다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dirty="0" smtClean="0"/>
              <a:t>관리자는 특정 유저의 계정을 정지하거나</a:t>
            </a:r>
            <a:r>
              <a:rPr lang="en-US" altLang="ko-KR" dirty="0" smtClean="0"/>
              <a:t>, </a:t>
            </a:r>
            <a:r>
              <a:rPr lang="ko-KR" altLang="en-US" dirty="0" smtClean="0"/>
              <a:t>관리자 권한을 위임할 수 있고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유저의 활동 기록을 조회하거나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강퇴</a:t>
            </a:r>
            <a:r>
              <a:rPr lang="ko-KR" altLang="en-US" dirty="0" smtClean="0"/>
              <a:t> 할 수 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AFC4F7-94D8-438F-8840-3184CAF625B9}" type="slidenum">
              <a:rPr lang="zh-CN" altLang="en-US" smtClean="0"/>
              <a:pPr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17790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이상으로 </a:t>
            </a:r>
            <a:r>
              <a:rPr lang="en-US" altLang="ko-KR" dirty="0" smtClean="0"/>
              <a:t>YOW(</a:t>
            </a:r>
            <a:r>
              <a:rPr lang="ko-KR" altLang="en-US" dirty="0" err="1" smtClean="0"/>
              <a:t>요우</a:t>
            </a:r>
            <a:r>
              <a:rPr lang="en-US" altLang="ko-KR" dirty="0" smtClean="0"/>
              <a:t>) </a:t>
            </a:r>
            <a:r>
              <a:rPr lang="ko-KR" altLang="en-US" dirty="0" smtClean="0"/>
              <a:t>프로젝트 발표 마치도록 하겠습니다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감사합니다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AFC4F7-94D8-438F-8840-3184CAF625B9}" type="slidenum">
              <a:rPr lang="zh-CN" altLang="en-US" smtClean="0"/>
              <a:pPr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44510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발표 순서로는 주제 선정 이유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개발 환경</a:t>
            </a:r>
            <a:r>
              <a:rPr lang="en-US" altLang="ko-KR" dirty="0" smtClean="0"/>
              <a:t>, </a:t>
            </a:r>
            <a:r>
              <a:rPr lang="ko-KR" altLang="en-US" dirty="0" smtClean="0"/>
              <a:t>기능 설명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개선 사항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AFC4F7-94D8-438F-8840-3184CAF625B9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51709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구현 소감</a:t>
            </a:r>
            <a:r>
              <a:rPr lang="en-US" altLang="ko-KR" dirty="0" smtClean="0"/>
              <a:t>, </a:t>
            </a:r>
            <a:r>
              <a:rPr lang="ko-KR" altLang="en-US" dirty="0" smtClean="0"/>
              <a:t>참고 사이트</a:t>
            </a:r>
            <a:r>
              <a:rPr lang="en-US" altLang="ko-KR" dirty="0" smtClean="0"/>
              <a:t>, </a:t>
            </a:r>
            <a:r>
              <a:rPr lang="ko-KR" altLang="en-US" dirty="0" smtClean="0"/>
              <a:t>프로젝트 시연 순서로 </a:t>
            </a:r>
            <a:r>
              <a:rPr lang="ko-KR" altLang="en-US" dirty="0" err="1" smtClean="0"/>
              <a:t>설명드리겠습니다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AFC4F7-94D8-438F-8840-3184CAF625B9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01071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먼저 주제 선정 이유 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제가 자주 이용하는 플랫폼인 유튜브와 가</a:t>
            </a:r>
            <a:r>
              <a:rPr lang="en-US" altLang="ko-KR" dirty="0" smtClean="0"/>
              <a:t>~</a:t>
            </a:r>
            <a:r>
              <a:rPr lang="ko-KR" altLang="en-US" dirty="0" smtClean="0"/>
              <a:t>끔 이용하는 </a:t>
            </a:r>
            <a:r>
              <a:rPr lang="ko-KR" altLang="en-US" dirty="0" err="1" smtClean="0"/>
              <a:t>트위치에서</a:t>
            </a:r>
            <a:r>
              <a:rPr lang="ko-KR" altLang="en-US" dirty="0" smtClean="0"/>
              <a:t> 아쉬웠던 점을</a:t>
            </a:r>
            <a:r>
              <a:rPr lang="ko-KR" altLang="en-US" baseline="0" dirty="0" smtClean="0"/>
              <a:t> 생각하면서 </a:t>
            </a:r>
            <a:r>
              <a:rPr lang="en-US" altLang="ko-KR" baseline="0" dirty="0" smtClean="0"/>
              <a:t>YOW(</a:t>
            </a:r>
            <a:r>
              <a:rPr lang="ko-KR" altLang="en-US" baseline="0" dirty="0" err="1" smtClean="0"/>
              <a:t>요우</a:t>
            </a:r>
            <a:r>
              <a:rPr lang="en-US" altLang="ko-KR" baseline="0" dirty="0" smtClean="0"/>
              <a:t>)</a:t>
            </a:r>
            <a:r>
              <a:rPr lang="ko-KR" altLang="en-US" baseline="0" dirty="0" smtClean="0"/>
              <a:t>를 계획하게 됐습니다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유튜브는 채널 관리자가 동영상을 관리할 수 있고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실시간 스트리밍 방송에서 채팅이 가능합니다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그리고 </a:t>
            </a:r>
            <a:r>
              <a:rPr lang="ko-KR" altLang="en-US" baseline="0" dirty="0" err="1" smtClean="0"/>
              <a:t>업로드된</a:t>
            </a:r>
            <a:r>
              <a:rPr lang="ko-KR" altLang="en-US" baseline="0" dirty="0" smtClean="0"/>
              <a:t> 일반 녹화 영상에서는 댓글만 가능합니다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err="1" smtClean="0"/>
              <a:t>트위치도</a:t>
            </a:r>
            <a:r>
              <a:rPr lang="ko-KR" altLang="en-US" baseline="0" dirty="0" smtClean="0"/>
              <a:t> 비슷하게 동영상 관리와 실시간 스트리밍에서 채팅이 가능합니다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dirty="0" smtClean="0"/>
              <a:t>차이점으로는 </a:t>
            </a:r>
            <a:r>
              <a:rPr lang="ko-KR" altLang="en-US" dirty="0" err="1" smtClean="0"/>
              <a:t>트위치는</a:t>
            </a:r>
            <a:r>
              <a:rPr lang="ko-KR" altLang="en-US" dirty="0" smtClean="0"/>
              <a:t> 녹화된 이전 영상에서는 방송에서의 채팅 로그만 출력되고 댓글 기능은 없습니다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저는 가끔 유튜브를 보면서 지금 나와 같은 영상을 보는 사람들이 얼마나 있을까</a:t>
            </a:r>
            <a:r>
              <a:rPr lang="en-US" altLang="ko-KR" dirty="0" smtClean="0"/>
              <a:t>? </a:t>
            </a:r>
            <a:r>
              <a:rPr lang="ko-KR" altLang="en-US" dirty="0" smtClean="0"/>
              <a:t>있다면 무슨 생각을 할까</a:t>
            </a:r>
            <a:r>
              <a:rPr lang="en-US" altLang="ko-KR" dirty="0" smtClean="0"/>
              <a:t>? </a:t>
            </a:r>
            <a:r>
              <a:rPr lang="ko-KR" altLang="en-US" dirty="0" smtClean="0"/>
              <a:t>등의 생각을 했던 적이 있습니다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채팅이나 댓글</a:t>
            </a:r>
            <a:r>
              <a:rPr lang="ko-KR" altLang="en-US" baseline="0" dirty="0" smtClean="0"/>
              <a:t> 작성을 하는 편은 아니지만 다른 사람들의 생각 및 댓글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채팅 등을 </a:t>
            </a:r>
            <a:r>
              <a:rPr lang="ko-KR" altLang="en-US" baseline="0" dirty="0" err="1" smtClean="0"/>
              <a:t>읽는걸</a:t>
            </a:r>
            <a:r>
              <a:rPr lang="ko-KR" altLang="en-US" baseline="0" dirty="0" smtClean="0"/>
              <a:t> 좋아하는 저로써는 아쉬운 부분이었습니다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dirty="0" smtClean="0"/>
              <a:t>그래서 댓글과 실시간 채팅</a:t>
            </a:r>
            <a:r>
              <a:rPr lang="en-US" altLang="ko-KR" dirty="0" smtClean="0"/>
              <a:t>, </a:t>
            </a:r>
            <a:r>
              <a:rPr lang="ko-KR" altLang="en-US" dirty="0" smtClean="0"/>
              <a:t>스트리밍이 가능한 영상 관리 플랫폼을 만들어보고자 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AFC4F7-94D8-438F-8840-3184CAF625B9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2972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YOW(</a:t>
            </a:r>
            <a:r>
              <a:rPr lang="ko-KR" altLang="en-US" dirty="0" err="1" smtClean="0"/>
              <a:t>요우</a:t>
            </a:r>
            <a:r>
              <a:rPr lang="en-US" altLang="ko-KR" dirty="0" smtClean="0"/>
              <a:t>)</a:t>
            </a:r>
            <a:r>
              <a:rPr lang="ko-KR" altLang="en-US" dirty="0" smtClean="0"/>
              <a:t>의 개발 환경으로는 </a:t>
            </a:r>
            <a:r>
              <a:rPr lang="en-US" altLang="ko-KR" dirty="0" smtClean="0"/>
              <a:t>Visual Studio Code</a:t>
            </a:r>
            <a:r>
              <a:rPr lang="ko-KR" altLang="en-US" dirty="0" smtClean="0"/>
              <a:t>와 서버가 가동되는 </a:t>
            </a:r>
            <a:r>
              <a:rPr lang="en-US" altLang="ko-KR" dirty="0" smtClean="0"/>
              <a:t>AWS </a:t>
            </a:r>
            <a:r>
              <a:rPr lang="en-US" altLang="ko-KR" dirty="0" err="1" smtClean="0"/>
              <a:t>Cloude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서버</a:t>
            </a:r>
            <a:endParaRPr lang="en-US" altLang="ko-KR" baseline="0" dirty="0" smtClean="0"/>
          </a:p>
          <a:p>
            <a:r>
              <a:rPr lang="ko-KR" altLang="en-US" dirty="0" smtClean="0"/>
              <a:t>회원 관리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게시글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등의 데이터가 저장되는 </a:t>
            </a:r>
            <a:r>
              <a:rPr lang="en-US" altLang="ko-KR" baseline="0" dirty="0" err="1" smtClean="0"/>
              <a:t>MariaDB</a:t>
            </a:r>
            <a:endParaRPr lang="en-US" altLang="ko-KR" baseline="0" dirty="0" smtClean="0"/>
          </a:p>
          <a:p>
            <a:r>
              <a:rPr lang="ko-KR" altLang="en-US" dirty="0" smtClean="0"/>
              <a:t>채팅</a:t>
            </a:r>
            <a:r>
              <a:rPr lang="ko-KR" altLang="en-US" baseline="0" dirty="0" smtClean="0"/>
              <a:t> 로그가 실시간 저장되는 </a:t>
            </a:r>
            <a:r>
              <a:rPr lang="en-US" altLang="ko-KR" baseline="0" dirty="0" smtClean="0"/>
              <a:t>MongoDB</a:t>
            </a:r>
            <a:r>
              <a:rPr lang="ko-KR" altLang="en-US" baseline="0" dirty="0" smtClean="0"/>
              <a:t>가 사용되었습니다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AFC4F7-94D8-438F-8840-3184CAF625B9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27288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회원 가입이나 로그인 등의 일반적인 기능은 넘어가고 몇 가지</a:t>
            </a:r>
            <a:r>
              <a:rPr lang="ko-KR" altLang="en-US" baseline="0" dirty="0" smtClean="0"/>
              <a:t> 파일 종류 및 구성 방식과 주요 기능을 </a:t>
            </a:r>
            <a:r>
              <a:rPr lang="ko-KR" altLang="en-US" dirty="0" err="1" smtClean="0"/>
              <a:t>설명드리겠습니다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먼저 전체 파일의 구성도입니다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err="1" smtClean="0"/>
              <a:t>Env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폴더는 </a:t>
            </a:r>
            <a:r>
              <a:rPr lang="en-US" altLang="ko-KR" baseline="0" dirty="0" err="1" smtClean="0"/>
              <a:t>MariaDB</a:t>
            </a:r>
            <a:r>
              <a:rPr lang="ko-KR" altLang="en-US" baseline="0" dirty="0" smtClean="0"/>
              <a:t>와 </a:t>
            </a:r>
            <a:r>
              <a:rPr lang="en-US" altLang="ko-KR" baseline="0" dirty="0" smtClean="0"/>
              <a:t>MongoDB</a:t>
            </a:r>
            <a:r>
              <a:rPr lang="ko-KR" altLang="en-US" baseline="0" dirty="0" smtClean="0"/>
              <a:t>의 데이터가 들어있습니다</a:t>
            </a:r>
            <a:r>
              <a:rPr lang="en-US" altLang="ko-KR" baseline="0" dirty="0" smtClean="0"/>
              <a:t>.</a:t>
            </a:r>
          </a:p>
          <a:p>
            <a:r>
              <a:rPr lang="en-US" altLang="ko-KR" dirty="0" smtClean="0"/>
              <a:t>Public </a:t>
            </a:r>
            <a:r>
              <a:rPr lang="ko-KR" altLang="en-US" dirty="0" smtClean="0"/>
              <a:t>폴더는 </a:t>
            </a:r>
            <a:r>
              <a:rPr lang="en-US" altLang="ko-KR" dirty="0" smtClean="0"/>
              <a:t>CSS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JS, </a:t>
            </a:r>
            <a:r>
              <a:rPr lang="ko-KR" altLang="en-US" dirty="0" smtClean="0"/>
              <a:t>사용자가 업로드하는 이미지와 파일</a:t>
            </a:r>
            <a:r>
              <a:rPr lang="en-US" altLang="ko-KR" dirty="0" smtClean="0"/>
              <a:t>, </a:t>
            </a:r>
            <a:r>
              <a:rPr lang="ko-KR" altLang="en-US" dirty="0" smtClean="0"/>
              <a:t>동영상 등이 저장됩니다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Routes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폴더는 </a:t>
            </a:r>
            <a:r>
              <a:rPr lang="en-US" altLang="ko-KR" baseline="0" dirty="0" smtClean="0"/>
              <a:t>Get </a:t>
            </a:r>
            <a:r>
              <a:rPr lang="ko-KR" altLang="en-US" baseline="0" dirty="0" smtClean="0"/>
              <a:t>요청과 </a:t>
            </a:r>
            <a:r>
              <a:rPr lang="en-US" altLang="ko-KR" baseline="0" dirty="0" smtClean="0"/>
              <a:t>Post </a:t>
            </a:r>
            <a:r>
              <a:rPr lang="ko-KR" altLang="en-US" baseline="0" dirty="0" smtClean="0"/>
              <a:t>요청을 처리하는 </a:t>
            </a:r>
            <a:r>
              <a:rPr lang="en-US" altLang="ko-KR" baseline="0" dirty="0" smtClean="0"/>
              <a:t>Router</a:t>
            </a:r>
            <a:r>
              <a:rPr lang="ko-KR" altLang="en-US" baseline="0" dirty="0" smtClean="0"/>
              <a:t>가 있습니다</a:t>
            </a:r>
            <a:r>
              <a:rPr lang="en-US" altLang="ko-KR" baseline="0" dirty="0" smtClean="0"/>
              <a:t>.</a:t>
            </a:r>
            <a:endParaRPr lang="en-US" altLang="ko-KR" baseline="0" dirty="0"/>
          </a:p>
          <a:p>
            <a:r>
              <a:rPr lang="en-US" altLang="ko-KR" baseline="0" dirty="0" smtClean="0"/>
              <a:t>Views</a:t>
            </a:r>
            <a:r>
              <a:rPr lang="ko-KR" altLang="en-US" baseline="0" dirty="0" smtClean="0"/>
              <a:t> 폴더는 </a:t>
            </a:r>
            <a:r>
              <a:rPr lang="en-US" altLang="ko-KR" baseline="0" dirty="0" smtClean="0"/>
              <a:t>Layout </a:t>
            </a:r>
            <a:r>
              <a:rPr lang="ko-KR" altLang="en-US" baseline="0" dirty="0" smtClean="0"/>
              <a:t>템플릿 방식을 채용한 </a:t>
            </a:r>
            <a:r>
              <a:rPr lang="en-US" altLang="ko-KR" baseline="0" dirty="0" smtClean="0"/>
              <a:t>YOW(</a:t>
            </a:r>
            <a:r>
              <a:rPr lang="ko-KR" altLang="en-US" baseline="0" dirty="0" err="1" smtClean="0"/>
              <a:t>요우</a:t>
            </a:r>
            <a:r>
              <a:rPr lang="en-US" altLang="ko-KR" baseline="0" dirty="0" smtClean="0"/>
              <a:t>) </a:t>
            </a:r>
            <a:r>
              <a:rPr lang="ko-KR" altLang="en-US" baseline="0" dirty="0" smtClean="0"/>
              <a:t>프로젝트에서 보여질 </a:t>
            </a:r>
            <a:r>
              <a:rPr lang="en-US" altLang="ko-KR" baseline="0" dirty="0" smtClean="0"/>
              <a:t>EJS </a:t>
            </a:r>
            <a:r>
              <a:rPr lang="ko-KR" altLang="en-US" baseline="0" dirty="0" smtClean="0"/>
              <a:t>파일이 저장되어 있습니다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작동 방식은 사용자가 서버로 요청을 보내면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라우터가 요청을 받는 것과 동시에 서버에서 레이아웃 </a:t>
            </a:r>
            <a:r>
              <a:rPr lang="en-US" altLang="ko-KR" baseline="0" dirty="0" smtClean="0"/>
              <a:t>EJS</a:t>
            </a:r>
            <a:r>
              <a:rPr lang="ko-KR" altLang="en-US" baseline="0" dirty="0" smtClean="0"/>
              <a:t>를 그린 후 라우터가 요청 파일을 렌더링 합니다</a:t>
            </a:r>
            <a:r>
              <a:rPr lang="en-US" altLang="ko-KR" baseline="0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AFC4F7-94D8-438F-8840-3184CAF625B9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39881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다음은 </a:t>
            </a:r>
            <a:r>
              <a:rPr lang="ko-KR" altLang="en-US" dirty="0" err="1" smtClean="0"/>
              <a:t>마이페이지의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Multer</a:t>
            </a:r>
            <a:r>
              <a:rPr lang="ko-KR" altLang="en-US" dirty="0" smtClean="0"/>
              <a:t>를 사용한 프로필 업로드 기능입니다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err="1" smtClean="0"/>
              <a:t>MariaDB</a:t>
            </a:r>
            <a:r>
              <a:rPr lang="ko-KR" altLang="en-US" dirty="0" smtClean="0"/>
              <a:t> 유저 정보에 이미지 명을 업데이트하고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하나의 프로필 사진이기 때문에 </a:t>
            </a:r>
            <a:r>
              <a:rPr lang="en-US" altLang="ko-KR" dirty="0" err="1" smtClean="0"/>
              <a:t>Multer</a:t>
            </a:r>
            <a:r>
              <a:rPr lang="en-US" altLang="ko-KR" dirty="0" smtClean="0"/>
              <a:t> Single</a:t>
            </a:r>
            <a:r>
              <a:rPr lang="ko-KR" altLang="en-US" dirty="0" smtClean="0"/>
              <a:t>로 하나의 파일을 업로드합니다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그 후 유저의 정보를 다시 받아서 </a:t>
            </a:r>
            <a:r>
              <a:rPr lang="ko-KR" altLang="en-US" dirty="0" err="1" smtClean="0"/>
              <a:t>마이페이지로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리다이렉트</a:t>
            </a:r>
            <a:r>
              <a:rPr lang="ko-KR" altLang="en-US" dirty="0" smtClean="0"/>
              <a:t> 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AFC4F7-94D8-438F-8840-3184CAF625B9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87339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다음은 실시간 채팅 및 채팅 로그 저장입니다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로그인 시 레이아웃 템플릿의 오른쪽 패널에서 </a:t>
            </a:r>
            <a:r>
              <a:rPr lang="ko-KR" altLang="en-US" dirty="0" err="1" smtClean="0"/>
              <a:t>채팅창이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나오게되며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채팅창은</a:t>
            </a:r>
            <a:r>
              <a:rPr lang="ko-KR" altLang="en-US" dirty="0" smtClean="0"/>
              <a:t> 현재 자신과 같은 페이지에 있는 사람과만 대화가 가능합니다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전송된 채팅은 서버로 전송되어 필요 데이터를 정제하여 </a:t>
            </a:r>
            <a:r>
              <a:rPr lang="en-US" altLang="ko-KR" dirty="0" smtClean="0"/>
              <a:t>MongoDB</a:t>
            </a:r>
            <a:r>
              <a:rPr lang="ko-KR" altLang="en-US" dirty="0" smtClean="0"/>
              <a:t>에 채팅 로그로서 저장되고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채팅 데이터는 클라이언트로 </a:t>
            </a:r>
            <a:r>
              <a:rPr lang="ko-KR" altLang="en-US" baseline="0" dirty="0" err="1" smtClean="0"/>
              <a:t>브로드캐스팅됩니다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err="1" smtClean="0"/>
              <a:t>브로드캐스팅된</a:t>
            </a:r>
            <a:r>
              <a:rPr lang="ko-KR" altLang="en-US" baseline="0" dirty="0" smtClean="0"/>
              <a:t> 데이터는 같은 페이지인 경우에만 수신됩니다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AFC4F7-94D8-438F-8840-3184CAF625B9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82004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다음은 관리자 페이지입니다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모든 유저가 조회되며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특정 유저를 검색할 수 있습니다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그리고 각 유저에 대한 정보를 조회 가능하고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관리자 권한을 위임하거나</a:t>
            </a:r>
            <a:r>
              <a:rPr lang="en-US" altLang="ko-KR" dirty="0" smtClean="0"/>
              <a:t>, </a:t>
            </a:r>
            <a:r>
              <a:rPr lang="ko-KR" altLang="en-US" dirty="0" smtClean="0"/>
              <a:t>계정을 정지하거나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강퇴시킬</a:t>
            </a:r>
            <a:r>
              <a:rPr lang="ko-KR" altLang="en-US" dirty="0" smtClean="0"/>
              <a:t> 수 있습니다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특정 유저의 상세 정보를 조회 시 작성한 게시물을 볼 수 있으며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실시간 </a:t>
            </a:r>
            <a:r>
              <a:rPr lang="ko-KR" altLang="en-US" dirty="0" err="1" smtClean="0"/>
              <a:t>채팅한</a:t>
            </a:r>
            <a:r>
              <a:rPr lang="ko-KR" altLang="en-US" dirty="0" smtClean="0"/>
              <a:t> 로그를 </a:t>
            </a:r>
            <a:r>
              <a:rPr lang="en-US" altLang="ko-KR" dirty="0" smtClean="0"/>
              <a:t>MongoDB</a:t>
            </a:r>
            <a:r>
              <a:rPr lang="ko-KR" altLang="en-US" dirty="0" smtClean="0"/>
              <a:t>를 통해 조회할 수 있습니다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로그에는 </a:t>
            </a:r>
            <a:r>
              <a:rPr lang="ko-KR" altLang="en-US" dirty="0" err="1" smtClean="0"/>
              <a:t>채팅했던</a:t>
            </a:r>
            <a:r>
              <a:rPr lang="ko-KR" altLang="en-US" dirty="0" smtClean="0"/>
              <a:t> 페이지와 내용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날짜 등을 알 수 있습니다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AFC4F7-94D8-438F-8840-3184CAF625B9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50119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6/14/2022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言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47F38-B617-4D2F-AE0A-013F0C4D2C57}" type="datetimeFigureOut">
              <a:rPr lang="en-US" dirty="0"/>
              <a:pPr/>
              <a:t>6/14/2022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dirty="0"/>
              <a:pPr/>
              <a:t>6/14/2022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6/14/2022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6/14/2022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6/14/2022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6/14/2022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8" r:id="rId2"/>
    <p:sldLayoutId id="2147483651" r:id="rId3"/>
    <p:sldLayoutId id="2147483669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31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4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15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3.wmf"/><Relationship Id="rId5" Type="http://schemas.openxmlformats.org/officeDocument/2006/relationships/oleObject" Target="../embeddings/oleObject1.bin"/><Relationship Id="rId10" Type="http://schemas.openxmlformats.org/officeDocument/2006/relationships/image" Target="../media/image18.png"/><Relationship Id="rId4" Type="http://schemas.openxmlformats.org/officeDocument/2006/relationships/image" Target="../media/image14.png"/><Relationship Id="rId9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993900" y="2016383"/>
            <a:ext cx="8204200" cy="994193"/>
          </a:xfrm>
        </p:spPr>
        <p:txBody>
          <a:bodyPr/>
          <a:lstStyle/>
          <a:p>
            <a:r>
              <a:rPr lang="en-US" altLang="zh-CN" sz="4800" dirty="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YOW Project</a:t>
            </a:r>
            <a:endParaRPr lang="zh-CN" altLang="en-US" sz="4800" dirty="0">
              <a:latin typeface="휴먼매직체" panose="02030504000101010101" pitchFamily="18" charset="-127"/>
              <a:ea typeface="方正大黑简体" panose="03000509000000000000" pitchFamily="65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6027888" y="4113700"/>
            <a:ext cx="3608308" cy="594289"/>
          </a:xfrm>
        </p:spPr>
        <p:txBody>
          <a:bodyPr>
            <a:normAutofit fontScale="85000" lnSpcReduction="10000"/>
          </a:bodyPr>
          <a:lstStyle/>
          <a:p>
            <a:r>
              <a:rPr lang="en-US" altLang="zh-CN" sz="3200" dirty="0" smtClean="0">
                <a:latin typeface="휴먼매직체" panose="02030504000101010101" pitchFamily="18" charset="-127"/>
                <a:ea typeface="方正硬笔楷书简体" panose="03000509000000000000" pitchFamily="65" charset="-122"/>
              </a:rPr>
              <a:t>20222989 – </a:t>
            </a:r>
            <a:r>
              <a:rPr lang="ko-KR" altLang="en-US" sz="3200" dirty="0" smtClean="0">
                <a:latin typeface="휴먼매직체" panose="02030504000101010101" pitchFamily="18" charset="-127"/>
                <a:ea typeface="方正硬笔楷书简体" panose="03000509000000000000" pitchFamily="65" charset="-122"/>
              </a:rPr>
              <a:t>김 대 영</a:t>
            </a:r>
            <a:endParaRPr lang="zh-CN" altLang="en-US" sz="3200" dirty="0">
              <a:latin typeface="휴먼매직체" panose="02030504000101010101" pitchFamily="18" charset="-127"/>
              <a:ea typeface="方正硬笔楷书简体" panose="03000509000000000000" pitchFamily="65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78833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/>
          <p:cNvSpPr/>
          <p:nvPr/>
        </p:nvSpPr>
        <p:spPr>
          <a:xfrm>
            <a:off x="605129" y="462198"/>
            <a:ext cx="4098695" cy="627222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75000"/>
                </a:schemeClr>
              </a:gs>
              <a:gs pos="100000">
                <a:schemeClr val="accent6">
                  <a:lumMod val="40000"/>
                  <a:lumOff val="60000"/>
                </a:schemeClr>
              </a:gs>
              <a:gs pos="34000">
                <a:schemeClr val="accent6"/>
              </a:gs>
              <a:gs pos="100000">
                <a:schemeClr val="accent6"/>
              </a:gs>
            </a:gsLst>
            <a:lin ang="0" scaled="1"/>
            <a:tileRect/>
          </a:gra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ko-KR" altLang="en-US" sz="2800" dirty="0" smtClean="0">
                <a:solidFill>
                  <a:prstClr val="black"/>
                </a:solidFill>
                <a:latin typeface="휴먼매직체" panose="02030504000101010101" pitchFamily="18" charset="-127"/>
                <a:ea typeface="方正大黑简体" panose="03000509000000000000" pitchFamily="65" charset="-122"/>
              </a:rPr>
              <a:t>모듈 </a:t>
            </a:r>
            <a:r>
              <a:rPr lang="ko-KR" altLang="en-US" sz="2800" dirty="0">
                <a:solidFill>
                  <a:prstClr val="black"/>
                </a:solidFill>
                <a:latin typeface="휴먼매직체" panose="02030504000101010101" pitchFamily="18" charset="-127"/>
                <a:ea typeface="方正大黑简体" panose="03000509000000000000" pitchFamily="65" charset="-122"/>
              </a:rPr>
              <a:t>설명</a:t>
            </a:r>
            <a:endParaRPr lang="zh-CN" altLang="en-US" sz="2800" dirty="0">
              <a:solidFill>
                <a:prstClr val="black"/>
              </a:solidFill>
              <a:latin typeface="휴먼매직체" panose="02030504000101010101" pitchFamily="18" charset="-127"/>
              <a:ea typeface="方正大黑简体" panose="03000509000000000000" pitchFamily="65" charset="-122"/>
            </a:endParaRPr>
          </a:p>
        </p:txBody>
      </p:sp>
      <p:sp>
        <p:nvSpPr>
          <p:cNvPr id="23" name="椭圆 22"/>
          <p:cNvSpPr/>
          <p:nvPr/>
        </p:nvSpPr>
        <p:spPr>
          <a:xfrm>
            <a:off x="225167" y="360825"/>
            <a:ext cx="759924" cy="759924"/>
          </a:xfrm>
          <a:prstGeom prst="ellipse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5400" dirty="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3</a:t>
            </a:r>
            <a:endParaRPr lang="zh-CN" altLang="en-US" sz="5400" dirty="0">
              <a:solidFill>
                <a:schemeClr val="tx1"/>
              </a:solidFill>
              <a:latin typeface="휴먼매직체" panose="02030504000101010101" pitchFamily="18" charset="-127"/>
              <a:ea typeface="方正剪纸简体" panose="03000509000000000000" pitchFamily="65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607262" y="1237611"/>
            <a:ext cx="4463602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회원 가입</a:t>
            </a:r>
            <a:endParaRPr lang="en-US" altLang="ko-KR" dirty="0" smtClean="0"/>
          </a:p>
          <a:p>
            <a:r>
              <a:rPr lang="en-US" altLang="ko-KR" dirty="0"/>
              <a:t>	</a:t>
            </a:r>
            <a:r>
              <a:rPr lang="en-US" altLang="ko-KR" sz="1400" dirty="0" smtClean="0"/>
              <a:t>&gt; </a:t>
            </a:r>
            <a:r>
              <a:rPr lang="ko-KR" altLang="en-US" sz="1400" dirty="0" smtClean="0"/>
              <a:t>유저 정보 </a:t>
            </a:r>
            <a:r>
              <a:rPr lang="en-US" altLang="ko-KR" sz="1400" dirty="0" smtClean="0"/>
              <a:t>: DB Insert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2. </a:t>
            </a:r>
            <a:r>
              <a:rPr lang="ko-KR" altLang="en-US" dirty="0" smtClean="0"/>
              <a:t>로그인</a:t>
            </a:r>
            <a:endParaRPr lang="en-US" altLang="ko-KR" dirty="0" smtClean="0"/>
          </a:p>
          <a:p>
            <a:r>
              <a:rPr lang="en-US" altLang="ko-KR" dirty="0" smtClean="0"/>
              <a:t>	</a:t>
            </a:r>
            <a:r>
              <a:rPr lang="en-US" altLang="ko-KR" sz="1400" dirty="0" smtClean="0"/>
              <a:t>&gt; </a:t>
            </a:r>
            <a:r>
              <a:rPr lang="ko-KR" altLang="en-US" sz="1400" dirty="0" smtClean="0"/>
              <a:t>회원 정보 </a:t>
            </a:r>
            <a:r>
              <a:rPr lang="en-US" altLang="ko-KR" sz="1400" dirty="0" smtClean="0"/>
              <a:t>: DB Select</a:t>
            </a:r>
          </a:p>
          <a:p>
            <a:endParaRPr lang="en-US" altLang="ko-KR" dirty="0"/>
          </a:p>
          <a:p>
            <a:r>
              <a:rPr lang="en-US" altLang="ko-KR" dirty="0" smtClean="0"/>
              <a:t>3. </a:t>
            </a:r>
            <a:r>
              <a:rPr lang="ko-KR" altLang="en-US" dirty="0" err="1" smtClean="0"/>
              <a:t>마이페이지</a:t>
            </a:r>
            <a:endParaRPr lang="en-US" altLang="ko-KR" dirty="0" smtClean="0"/>
          </a:p>
          <a:p>
            <a:r>
              <a:rPr lang="en-US" altLang="ko-KR" dirty="0"/>
              <a:t>	</a:t>
            </a:r>
            <a:r>
              <a:rPr lang="en-US" altLang="ko-KR" sz="1400" dirty="0" smtClean="0"/>
              <a:t>&gt; </a:t>
            </a:r>
            <a:r>
              <a:rPr lang="ko-KR" altLang="en-US" sz="1400" dirty="0" smtClean="0"/>
              <a:t>기존 유저 정보 조회 </a:t>
            </a:r>
            <a:r>
              <a:rPr lang="en-US" altLang="ko-KR" sz="1400" dirty="0" smtClean="0"/>
              <a:t>: DB Select</a:t>
            </a:r>
          </a:p>
          <a:p>
            <a:r>
              <a:rPr lang="en-US" altLang="ko-KR" sz="1400" dirty="0"/>
              <a:t>	</a:t>
            </a:r>
            <a:r>
              <a:rPr lang="en-US" altLang="ko-KR" sz="1400" dirty="0" smtClean="0"/>
              <a:t>&gt; </a:t>
            </a:r>
            <a:r>
              <a:rPr lang="ko-KR" altLang="en-US" sz="1400" dirty="0" smtClean="0"/>
              <a:t>프로필 사진 정보 수정 </a:t>
            </a:r>
            <a:r>
              <a:rPr lang="en-US" altLang="ko-KR" sz="1400" dirty="0" smtClean="0"/>
              <a:t>: </a:t>
            </a:r>
            <a:r>
              <a:rPr lang="en-US" altLang="ko-KR" sz="1400" dirty="0" err="1" smtClean="0"/>
              <a:t>Multer</a:t>
            </a:r>
            <a:r>
              <a:rPr lang="en-US" altLang="ko-KR" sz="1400" dirty="0" smtClean="0"/>
              <a:t> Single, DB Update</a:t>
            </a:r>
          </a:p>
          <a:p>
            <a:r>
              <a:rPr lang="en-US" altLang="ko-KR" sz="1400" dirty="0"/>
              <a:t>	</a:t>
            </a:r>
            <a:r>
              <a:rPr lang="en-US" altLang="ko-KR" sz="1400" dirty="0" smtClean="0"/>
              <a:t>&gt; </a:t>
            </a:r>
            <a:r>
              <a:rPr lang="ko-KR" altLang="en-US" sz="1400" dirty="0" smtClean="0"/>
              <a:t>유저 정보 수정 </a:t>
            </a:r>
            <a:r>
              <a:rPr lang="en-US" altLang="ko-KR" sz="1400" dirty="0" smtClean="0"/>
              <a:t>: DB Update</a:t>
            </a:r>
          </a:p>
          <a:p>
            <a:r>
              <a:rPr lang="en-US" altLang="ko-KR" sz="1400" dirty="0"/>
              <a:t>	</a:t>
            </a:r>
            <a:r>
              <a:rPr lang="en-US" altLang="ko-KR" sz="1400" dirty="0" smtClean="0"/>
              <a:t>&gt; </a:t>
            </a:r>
            <a:r>
              <a:rPr lang="ko-KR" altLang="en-US" sz="1400" dirty="0" smtClean="0"/>
              <a:t>회원 탈퇴 </a:t>
            </a:r>
            <a:r>
              <a:rPr lang="en-US" altLang="ko-KR" sz="1400" dirty="0" smtClean="0"/>
              <a:t>: DB Delete</a:t>
            </a:r>
          </a:p>
          <a:p>
            <a:endParaRPr lang="en-US" altLang="ko-KR" dirty="0"/>
          </a:p>
          <a:p>
            <a:r>
              <a:rPr lang="en-US" altLang="ko-KR" dirty="0" smtClean="0"/>
              <a:t>4. </a:t>
            </a:r>
            <a:r>
              <a:rPr lang="ko-KR" altLang="en-US" dirty="0" smtClean="0"/>
              <a:t>채팅</a:t>
            </a:r>
            <a:endParaRPr lang="en-US" altLang="ko-KR" dirty="0" smtClean="0"/>
          </a:p>
          <a:p>
            <a:r>
              <a:rPr lang="en-US" altLang="ko-KR" dirty="0"/>
              <a:t>	</a:t>
            </a:r>
            <a:r>
              <a:rPr lang="en-US" altLang="ko-KR" sz="1400" dirty="0" smtClean="0"/>
              <a:t>&gt; </a:t>
            </a:r>
            <a:r>
              <a:rPr lang="ko-KR" altLang="en-US" sz="1400" dirty="0" smtClean="0"/>
              <a:t>실시간 채팅 </a:t>
            </a:r>
            <a:r>
              <a:rPr lang="en-US" altLang="ko-KR" sz="1400" dirty="0" smtClean="0"/>
              <a:t>: Socket</a:t>
            </a:r>
          </a:p>
          <a:p>
            <a:r>
              <a:rPr lang="en-US" altLang="ko-KR" sz="1400" dirty="0"/>
              <a:t>	</a:t>
            </a:r>
            <a:r>
              <a:rPr lang="en-US" altLang="ko-KR" sz="1400" dirty="0" smtClean="0"/>
              <a:t>&gt; </a:t>
            </a:r>
            <a:r>
              <a:rPr lang="ko-KR" altLang="en-US" sz="1400" dirty="0" smtClean="0"/>
              <a:t>채팅 로그 저장 </a:t>
            </a:r>
            <a:r>
              <a:rPr lang="en-US" altLang="ko-KR" sz="1400" dirty="0" smtClean="0"/>
              <a:t>: MongoDB Insert</a:t>
            </a:r>
            <a:endParaRPr lang="ko-KR" altLang="en-US" sz="1400" dirty="0"/>
          </a:p>
        </p:txBody>
      </p:sp>
      <p:sp>
        <p:nvSpPr>
          <p:cNvPr id="5" name="TextBox 4"/>
          <p:cNvSpPr txBox="1"/>
          <p:nvPr/>
        </p:nvSpPr>
        <p:spPr>
          <a:xfrm>
            <a:off x="6070864" y="1237611"/>
            <a:ext cx="4458878" cy="357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5. </a:t>
            </a:r>
            <a:r>
              <a:rPr lang="ko-KR" altLang="en-US" dirty="0" err="1" smtClean="0"/>
              <a:t>게시글</a:t>
            </a:r>
            <a:r>
              <a:rPr lang="ko-KR" altLang="en-US" dirty="0" smtClean="0"/>
              <a:t> 리스트 출력 및 검색</a:t>
            </a:r>
            <a:endParaRPr lang="en-US" altLang="ko-KR" dirty="0" smtClean="0"/>
          </a:p>
          <a:p>
            <a:r>
              <a:rPr lang="en-US" altLang="ko-KR" dirty="0"/>
              <a:t>	</a:t>
            </a:r>
            <a:r>
              <a:rPr lang="en-US" altLang="ko-KR" sz="1400" dirty="0" smtClean="0"/>
              <a:t>&gt; </a:t>
            </a:r>
            <a:r>
              <a:rPr lang="ko-KR" altLang="en-US" sz="1400" dirty="0" err="1" smtClean="0"/>
              <a:t>게시글</a:t>
            </a:r>
            <a:r>
              <a:rPr lang="ko-KR" altLang="en-US" sz="1400" dirty="0" smtClean="0"/>
              <a:t> 리스트 출력 </a:t>
            </a:r>
            <a:r>
              <a:rPr lang="en-US" altLang="ko-KR" sz="1400" dirty="0" smtClean="0"/>
              <a:t>: DB Select</a:t>
            </a:r>
          </a:p>
          <a:p>
            <a:endParaRPr lang="en-US" altLang="ko-KR" dirty="0"/>
          </a:p>
          <a:p>
            <a:r>
              <a:rPr lang="en-US" altLang="ko-KR" dirty="0" smtClean="0"/>
              <a:t>6. </a:t>
            </a:r>
            <a:r>
              <a:rPr lang="ko-KR" altLang="en-US" dirty="0" err="1" smtClean="0"/>
              <a:t>게시글</a:t>
            </a:r>
            <a:r>
              <a:rPr lang="ko-KR" altLang="en-US" dirty="0" smtClean="0"/>
              <a:t> 작성 및 수정</a:t>
            </a:r>
            <a:r>
              <a:rPr lang="en-US" altLang="ko-KR" dirty="0" smtClean="0"/>
              <a:t>, </a:t>
            </a:r>
            <a:r>
              <a:rPr lang="ko-KR" altLang="en-US" dirty="0" smtClean="0"/>
              <a:t>삭제</a:t>
            </a:r>
            <a:endParaRPr lang="en-US" altLang="ko-KR" dirty="0" smtClean="0"/>
          </a:p>
          <a:p>
            <a:r>
              <a:rPr lang="en-US" altLang="ko-KR" dirty="0"/>
              <a:t>	</a:t>
            </a:r>
            <a:r>
              <a:rPr lang="en-US" altLang="ko-KR" sz="1400" dirty="0" smtClean="0"/>
              <a:t>&gt; </a:t>
            </a:r>
            <a:r>
              <a:rPr lang="ko-KR" altLang="en-US" sz="1400" dirty="0" smtClean="0"/>
              <a:t>다중 파일 업로드 </a:t>
            </a:r>
            <a:r>
              <a:rPr lang="en-US" altLang="ko-KR" sz="1400" dirty="0" smtClean="0"/>
              <a:t>: </a:t>
            </a:r>
            <a:r>
              <a:rPr lang="en-US" altLang="ko-KR" sz="1400" dirty="0" err="1" smtClean="0"/>
              <a:t>Multer</a:t>
            </a:r>
            <a:r>
              <a:rPr lang="en-US" altLang="ko-KR" sz="1400" dirty="0" smtClean="0"/>
              <a:t> Array</a:t>
            </a:r>
          </a:p>
          <a:p>
            <a:r>
              <a:rPr lang="en-US" altLang="ko-KR" sz="1400" dirty="0" smtClean="0"/>
              <a:t>	&gt; </a:t>
            </a:r>
            <a:r>
              <a:rPr lang="ko-KR" altLang="en-US" sz="1400" dirty="0" err="1" smtClean="0"/>
              <a:t>게시글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: DB Insert, Update, Delete</a:t>
            </a:r>
          </a:p>
          <a:p>
            <a:endParaRPr lang="en-US" altLang="ko-KR" dirty="0"/>
          </a:p>
          <a:p>
            <a:r>
              <a:rPr lang="en-US" altLang="ko-KR" dirty="0" smtClean="0"/>
              <a:t>7. </a:t>
            </a:r>
            <a:r>
              <a:rPr lang="ko-KR" altLang="en-US" dirty="0" err="1" smtClean="0"/>
              <a:t>게시글</a:t>
            </a:r>
            <a:r>
              <a:rPr lang="ko-KR" altLang="en-US" dirty="0" smtClean="0"/>
              <a:t> </a:t>
            </a:r>
            <a:r>
              <a:rPr lang="ko-KR" altLang="en-US" dirty="0"/>
              <a:t>댓글</a:t>
            </a:r>
            <a:endParaRPr lang="en-US" altLang="ko-KR" dirty="0"/>
          </a:p>
          <a:p>
            <a:r>
              <a:rPr lang="en-US" altLang="ko-KR" sz="1400" dirty="0"/>
              <a:t>	&gt; </a:t>
            </a:r>
            <a:r>
              <a:rPr lang="ko-KR" altLang="en-US" sz="1400" dirty="0"/>
              <a:t>댓글 </a:t>
            </a:r>
            <a:r>
              <a:rPr lang="en-US" altLang="ko-KR" sz="1400" dirty="0"/>
              <a:t>: DB Insert, Update, Delete, Select</a:t>
            </a:r>
            <a:endParaRPr lang="ko-KR" altLang="en-US" sz="1400" dirty="0"/>
          </a:p>
          <a:p>
            <a:endParaRPr lang="en-US" altLang="ko-KR" dirty="0"/>
          </a:p>
          <a:p>
            <a:r>
              <a:rPr lang="en-US" altLang="ko-KR" dirty="0"/>
              <a:t>8</a:t>
            </a:r>
            <a:r>
              <a:rPr lang="en-US" altLang="ko-KR" dirty="0" smtClean="0"/>
              <a:t>. </a:t>
            </a:r>
            <a:r>
              <a:rPr lang="ko-KR" altLang="en-US" dirty="0" smtClean="0"/>
              <a:t>관리자 페이지</a:t>
            </a:r>
            <a:endParaRPr lang="en-US" altLang="ko-KR" dirty="0" smtClean="0"/>
          </a:p>
          <a:p>
            <a:r>
              <a:rPr lang="en-US" altLang="ko-KR" dirty="0"/>
              <a:t>	</a:t>
            </a:r>
            <a:r>
              <a:rPr lang="en-US" altLang="ko-KR" sz="1400" dirty="0" smtClean="0"/>
              <a:t>&gt; </a:t>
            </a:r>
            <a:r>
              <a:rPr lang="ko-KR" altLang="en-US" sz="1400" dirty="0" smtClean="0"/>
              <a:t>회원 정지 및 탈퇴 </a:t>
            </a:r>
            <a:r>
              <a:rPr lang="en-US" altLang="ko-KR" sz="1400" dirty="0" smtClean="0"/>
              <a:t>:</a:t>
            </a:r>
            <a:r>
              <a:rPr lang="ko-KR" altLang="en-US" sz="1400" dirty="0"/>
              <a:t> </a:t>
            </a:r>
            <a:r>
              <a:rPr lang="en-US" altLang="ko-KR" sz="1400" dirty="0" smtClean="0"/>
              <a:t>DB Select, Update, Delete</a:t>
            </a:r>
          </a:p>
          <a:p>
            <a:r>
              <a:rPr lang="en-US" altLang="ko-KR" sz="1400" dirty="0"/>
              <a:t>	</a:t>
            </a:r>
            <a:r>
              <a:rPr lang="en-US" altLang="ko-KR" sz="1400" dirty="0" smtClean="0"/>
              <a:t>&gt; </a:t>
            </a:r>
            <a:r>
              <a:rPr lang="ko-KR" altLang="en-US" sz="1400" dirty="0" err="1" smtClean="0"/>
              <a:t>게시글</a:t>
            </a:r>
            <a:r>
              <a:rPr lang="ko-KR" altLang="en-US" sz="1400" dirty="0" smtClean="0"/>
              <a:t> 및 로그 출력 </a:t>
            </a:r>
            <a:r>
              <a:rPr lang="en-US" altLang="ko-KR" sz="1400" dirty="0" smtClean="0"/>
              <a:t>: DB Select, MongoDB Find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38582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矩形 47"/>
          <p:cNvSpPr/>
          <p:nvPr/>
        </p:nvSpPr>
        <p:spPr>
          <a:xfrm>
            <a:off x="7476192" y="475261"/>
            <a:ext cx="4098695" cy="627222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75000"/>
                </a:schemeClr>
              </a:gs>
              <a:gs pos="100000">
                <a:schemeClr val="accent6">
                  <a:lumMod val="40000"/>
                  <a:lumOff val="60000"/>
                </a:schemeClr>
              </a:gs>
              <a:gs pos="34000">
                <a:schemeClr val="accent6"/>
              </a:gs>
              <a:gs pos="100000">
                <a:schemeClr val="accent6"/>
              </a:gs>
            </a:gsLst>
            <a:lin ang="10800000" scaled="1"/>
            <a:tileRect/>
          </a:gra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>
                <a:solidFill>
                  <a:schemeClr val="tx1"/>
                </a:solidFill>
                <a:latin typeface="휴먼매직체" panose="02030504000101010101" pitchFamily="18" charset="-127"/>
                <a:ea typeface="方正大黑简体" panose="03000509000000000000" pitchFamily="65" charset="-122"/>
              </a:rPr>
              <a:t>개선 사항</a:t>
            </a:r>
            <a:endParaRPr lang="zh-CN" altLang="en-US" sz="2800" dirty="0">
              <a:solidFill>
                <a:schemeClr val="tx1"/>
              </a:solidFill>
              <a:latin typeface="휴먼매직체" panose="02030504000101010101" pitchFamily="18" charset="-127"/>
              <a:ea typeface="方正大黑简体" panose="03000509000000000000" pitchFamily="65" charset="-122"/>
            </a:endParaRPr>
          </a:p>
        </p:txBody>
      </p:sp>
      <p:sp>
        <p:nvSpPr>
          <p:cNvPr id="49" name="椭圆 48"/>
          <p:cNvSpPr/>
          <p:nvPr/>
        </p:nvSpPr>
        <p:spPr>
          <a:xfrm>
            <a:off x="11067338" y="395847"/>
            <a:ext cx="759924" cy="759924"/>
          </a:xfrm>
          <a:prstGeom prst="ellipse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5400" dirty="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4</a:t>
            </a:r>
            <a:endParaRPr lang="zh-CN" altLang="en-US" sz="5400" dirty="0">
              <a:solidFill>
                <a:schemeClr val="tx1"/>
              </a:solidFill>
              <a:latin typeface="휴먼매직체" panose="02030504000101010101" pitchFamily="18" charset="-127"/>
              <a:ea typeface="方正剪纸简体" panose="03000509000000000000" pitchFamily="65" charset="-122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1665" y="2348302"/>
            <a:ext cx="4432642" cy="2158604"/>
          </a:xfrm>
          <a:prstGeom prst="rect">
            <a:avLst/>
          </a:prstGeom>
        </p:spPr>
      </p:pic>
      <p:pic>
        <p:nvPicPr>
          <p:cNvPr id="3074" name="Picture 2" descr="post-thumbnail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6192" y="2348302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0983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/>
          <p:cNvSpPr/>
          <p:nvPr/>
        </p:nvSpPr>
        <p:spPr>
          <a:xfrm>
            <a:off x="605129" y="462198"/>
            <a:ext cx="4098695" cy="627222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75000"/>
                </a:schemeClr>
              </a:gs>
              <a:gs pos="100000">
                <a:schemeClr val="accent6">
                  <a:lumMod val="40000"/>
                  <a:lumOff val="60000"/>
                </a:schemeClr>
              </a:gs>
              <a:gs pos="34000">
                <a:schemeClr val="accent6"/>
              </a:gs>
              <a:gs pos="100000">
                <a:schemeClr val="accent6"/>
              </a:gs>
            </a:gsLst>
            <a:lin ang="0" scaled="1"/>
            <a:tileRect/>
          </a:gra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>
                <a:solidFill>
                  <a:schemeClr val="tx1"/>
                </a:solidFill>
                <a:latin typeface="휴먼매직체" panose="02030504000101010101" pitchFamily="18" charset="-127"/>
                <a:ea typeface="方正大黑简体" panose="03000509000000000000" pitchFamily="65" charset="-122"/>
              </a:rPr>
              <a:t>구현 소감</a:t>
            </a:r>
            <a:endParaRPr lang="zh-CN" altLang="en-US" sz="2800" dirty="0">
              <a:solidFill>
                <a:schemeClr val="tx1"/>
              </a:solidFill>
              <a:latin typeface="휴먼매직체" panose="02030504000101010101" pitchFamily="18" charset="-127"/>
              <a:ea typeface="方正大黑简体" panose="03000509000000000000" pitchFamily="65" charset="-122"/>
            </a:endParaRPr>
          </a:p>
        </p:txBody>
      </p:sp>
      <p:sp>
        <p:nvSpPr>
          <p:cNvPr id="23" name="椭圆 22"/>
          <p:cNvSpPr/>
          <p:nvPr/>
        </p:nvSpPr>
        <p:spPr>
          <a:xfrm>
            <a:off x="225167" y="360825"/>
            <a:ext cx="759924" cy="759924"/>
          </a:xfrm>
          <a:prstGeom prst="ellipse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5400" dirty="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5</a:t>
            </a:r>
            <a:endParaRPr lang="zh-CN" altLang="en-US" sz="5400" dirty="0">
              <a:solidFill>
                <a:schemeClr val="tx1"/>
              </a:solidFill>
              <a:latin typeface="휴먼매직체" panose="02030504000101010101" pitchFamily="18" charset="-127"/>
              <a:ea typeface="方正剪纸简体" panose="03000509000000000000" pitchFamily="65" charset="-122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6687" y="1443329"/>
            <a:ext cx="4432642" cy="2158604"/>
          </a:xfrm>
          <a:prstGeom prst="rect">
            <a:avLst/>
          </a:prstGeom>
        </p:spPr>
      </p:pic>
      <p:pic>
        <p:nvPicPr>
          <p:cNvPr id="5" name="Picture 10" descr="mongodb, 일반, 워드마크, 로고 아이콘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3838" y="1262631"/>
            <a:ext cx="2519999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Featured imag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9008" y="3955842"/>
            <a:ext cx="3888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post-thumbnail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3838" y="3782631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2194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矩形 47"/>
          <p:cNvSpPr/>
          <p:nvPr/>
        </p:nvSpPr>
        <p:spPr>
          <a:xfrm>
            <a:off x="7476192" y="475261"/>
            <a:ext cx="4098695" cy="627222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75000"/>
                </a:schemeClr>
              </a:gs>
              <a:gs pos="100000">
                <a:schemeClr val="accent6">
                  <a:lumMod val="40000"/>
                  <a:lumOff val="60000"/>
                </a:schemeClr>
              </a:gs>
              <a:gs pos="34000">
                <a:schemeClr val="accent6"/>
              </a:gs>
              <a:gs pos="100000">
                <a:schemeClr val="accent6"/>
              </a:gs>
            </a:gsLst>
            <a:lin ang="10800000" scaled="1"/>
            <a:tileRect/>
          </a:gra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>
                <a:solidFill>
                  <a:schemeClr val="tx1"/>
                </a:solidFill>
                <a:latin typeface="휴먼매직체" panose="02030504000101010101" pitchFamily="18" charset="-127"/>
                <a:ea typeface="方正大黑简体" panose="03000509000000000000" pitchFamily="65" charset="-122"/>
              </a:rPr>
              <a:t>참고 사이트</a:t>
            </a:r>
            <a:endParaRPr lang="zh-CN" altLang="en-US" sz="2800" dirty="0">
              <a:solidFill>
                <a:schemeClr val="tx1"/>
              </a:solidFill>
              <a:latin typeface="휴먼매직체" panose="02030504000101010101" pitchFamily="18" charset="-127"/>
              <a:ea typeface="方正大黑简体" panose="03000509000000000000" pitchFamily="65" charset="-122"/>
            </a:endParaRPr>
          </a:p>
        </p:txBody>
      </p:sp>
      <p:sp>
        <p:nvSpPr>
          <p:cNvPr id="49" name="椭圆 48"/>
          <p:cNvSpPr/>
          <p:nvPr/>
        </p:nvSpPr>
        <p:spPr>
          <a:xfrm>
            <a:off x="11067338" y="395847"/>
            <a:ext cx="759924" cy="759924"/>
          </a:xfrm>
          <a:prstGeom prst="ellipse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5400" dirty="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6</a:t>
            </a:r>
            <a:endParaRPr lang="zh-CN" altLang="en-US" sz="5400" dirty="0">
              <a:solidFill>
                <a:schemeClr val="tx1"/>
              </a:solidFill>
              <a:latin typeface="휴먼매직체" panose="02030504000101010101" pitchFamily="18" charset="-127"/>
              <a:ea typeface="方正剪纸简体" panose="03000509000000000000" pitchFamily="65" charset="-122"/>
            </a:endParaRPr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1611983" y="77798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123" name="_x131338752" descr="EMB00002804b99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6640" y="2567391"/>
            <a:ext cx="2592853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구글 포토에 대한 오해? 적절한 사용법 – Lamanus' Archiv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8210" y="2567391"/>
            <a:ext cx="288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8363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utoShape 81"/>
          <p:cNvSpPr>
            <a:spLocks noChangeArrowheads="1"/>
          </p:cNvSpPr>
          <p:nvPr/>
        </p:nvSpPr>
        <p:spPr bwMode="auto">
          <a:xfrm>
            <a:off x="831914" y="889921"/>
            <a:ext cx="1536858" cy="2577819"/>
          </a:xfrm>
          <a:prstGeom prst="roundRect">
            <a:avLst>
              <a:gd name="adj" fmla="val 5005"/>
            </a:avLst>
          </a:prstGeom>
          <a:solidFill>
            <a:schemeClr val="bg1">
              <a:alpha val="60000"/>
            </a:schemeClr>
          </a:solidFill>
          <a:ln w="38100">
            <a:solidFill>
              <a:schemeClr val="accent6">
                <a:lumMod val="75000"/>
              </a:schemeClr>
            </a:solidFill>
          </a:ln>
          <a:effectLst>
            <a:outerShdw blurRad="225425" dist="38100" dir="5220000" algn="ctr">
              <a:srgbClr val="000000">
                <a:alpha val="33000"/>
              </a:srgbClr>
            </a:outerShdw>
          </a:effectLst>
          <a:scene3d>
            <a:camera prst="orthographicFront"/>
            <a:lightRig rig="flat" dir="t"/>
          </a:scene3d>
          <a:sp3d contourW="19050">
            <a:bevelT w="101600" prst="artDeco"/>
            <a:bevelB w="0" h="0"/>
            <a:contourClr>
              <a:schemeClr val="bg1"/>
            </a:contourClr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>
            <a:sp3d/>
          </a:bodyPr>
          <a:lstStyle/>
          <a:p>
            <a:pPr marL="0" lvl="2" algn="ctr" eaLnBrk="0" fontAlgn="ctr" hangingPunct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70000"/>
              <a:buFont typeface="Wingdings" pitchFamily="2" charset="2"/>
              <a:buChar char="n"/>
              <a:tabLst>
                <a:tab pos="136525" algn="l"/>
              </a:tabLst>
              <a:defRPr/>
            </a:pPr>
            <a:endParaRPr lang="zh-CN" altLang="en-US" sz="1400" i="0" dirty="0">
              <a:solidFill>
                <a:schemeClr val="tx1"/>
              </a:solidFill>
              <a:latin typeface="휴먼매직체" panose="02030504000101010101" pitchFamily="18" charset="-127"/>
              <a:ea typeface="微软雅黑" pitchFamily="3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985600" y="621177"/>
            <a:ext cx="1229486" cy="441912"/>
            <a:chOff x="2487829" y="2084218"/>
            <a:chExt cx="1229486" cy="441912"/>
          </a:xfrm>
        </p:grpSpPr>
        <p:sp>
          <p:nvSpPr>
            <p:cNvPr id="10" name="圆角矩形 43"/>
            <p:cNvSpPr/>
            <p:nvPr/>
          </p:nvSpPr>
          <p:spPr bwMode="auto">
            <a:xfrm>
              <a:off x="2487829" y="2084218"/>
              <a:ext cx="1229486" cy="441912"/>
            </a:xfrm>
            <a:prstGeom prst="roundRect">
              <a:avLst/>
            </a:prstGeom>
            <a:gradFill flip="none" rotWithShape="1">
              <a:gsLst>
                <a:gs pos="0">
                  <a:schemeClr val="accent5">
                    <a:lumMod val="67000"/>
                  </a:schemeClr>
                </a:gs>
                <a:gs pos="48000">
                  <a:schemeClr val="accent5">
                    <a:lumMod val="97000"/>
                    <a:lumOff val="300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anchor="ctr">
              <a:sp3d/>
            </a:bodyPr>
            <a:lstStyle/>
            <a:p>
              <a:pPr algn="ctr" eaLnBrk="0" fontAlgn="ctr" hangingPunct="0">
                <a:spcBef>
                  <a:spcPts val="0"/>
                </a:spcBef>
                <a:spcAft>
                  <a:spcPts val="0"/>
                </a:spcAft>
                <a:buClr>
                  <a:srgbClr val="FF0000"/>
                </a:buClr>
                <a:buSzPct val="70000"/>
                <a:buFont typeface="Wingdings" pitchFamily="2" charset="2"/>
                <a:buChar char="u"/>
                <a:defRPr/>
              </a:pPr>
              <a:endParaRPr lang="zh-CN" altLang="en-US" sz="1600" b="1" i="0" dirty="0">
                <a:solidFill>
                  <a:schemeClr val="bg1"/>
                </a:solidFill>
                <a:latin typeface="휴먼매직체" panose="02030504000101010101" pitchFamily="18" charset="-127"/>
                <a:ea typeface="微软雅黑" pitchFamily="34" charset="-122"/>
              </a:endParaRPr>
            </a:p>
          </p:txBody>
        </p:sp>
        <p:sp>
          <p:nvSpPr>
            <p:cNvPr id="11" name="TextBox 22"/>
            <p:cNvSpPr txBox="1">
              <a:spLocks noChangeArrowheads="1"/>
            </p:cNvSpPr>
            <p:nvPr/>
          </p:nvSpPr>
          <p:spPr bwMode="auto">
            <a:xfrm>
              <a:off x="2495170" y="2172721"/>
              <a:ext cx="1128713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1pPr>
              <a:lvl2pPr marL="742950" indent="-28575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2pPr>
              <a:lvl3pPr marL="11430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3pPr>
              <a:lvl4pPr marL="16002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4pPr>
              <a:lvl5pPr marL="20574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1400" i="0" dirty="0">
                  <a:solidFill>
                    <a:schemeClr val="bg1"/>
                  </a:solidFill>
                  <a:latin typeface="휴먼매직체" panose="02030504000101010101" pitchFamily="18" charset="-127"/>
                  <a:ea typeface="微软雅黑" panose="020B0503020204020204" pitchFamily="34" charset="-122"/>
                </a:rPr>
                <a:t>7</a:t>
              </a:r>
              <a:endParaRPr lang="zh-CN" i="0" dirty="0">
                <a:latin typeface="휴먼매직체" panose="02030504000101010101" pitchFamily="18" charset="-127"/>
                <a:ea typeface="宋体" panose="02010600030101010101" pitchFamily="2" charset="-122"/>
              </a:endParaRPr>
            </a:p>
          </p:txBody>
        </p:sp>
      </p:grpSp>
      <p:sp>
        <p:nvSpPr>
          <p:cNvPr id="12" name="矩形 96"/>
          <p:cNvSpPr>
            <a:spLocks noChangeArrowheads="1"/>
          </p:cNvSpPr>
          <p:nvPr/>
        </p:nvSpPr>
        <p:spPr bwMode="auto">
          <a:xfrm>
            <a:off x="1024599" y="1763537"/>
            <a:ext cx="1226392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3pPr>
            <a:lvl4pPr marL="1600200" indent="-228600"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4pPr>
            <a:lvl5pPr marL="2057400" indent="-228600"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9pPr>
          </a:lstStyle>
          <a:p>
            <a:pPr algn="ctr" eaLnBrk="1" hangingPunct="1"/>
            <a:r>
              <a:rPr lang="ko-KR" altLang="en-US" sz="2000" b="1" i="0" dirty="0" smtClean="0">
                <a:latin typeface="휴먼매직체" panose="02030504000101010101" pitchFamily="18" charset="-127"/>
              </a:rPr>
              <a:t>시연</a:t>
            </a:r>
            <a:endParaRPr lang="en-US" altLang="ko-KR" sz="2000" b="1" i="0" dirty="0" smtClean="0">
              <a:latin typeface="휴먼매직체" panose="02030504000101010101" pitchFamily="18" charset="-127"/>
            </a:endParaRPr>
          </a:p>
          <a:p>
            <a:pPr algn="ctr" eaLnBrk="1" hangingPunct="1"/>
            <a:r>
              <a:rPr lang="ko-KR" altLang="en-US" sz="2000" b="1" i="0" dirty="0" smtClean="0">
                <a:latin typeface="휴먼매직체" panose="02030504000101010101" pitchFamily="18" charset="-127"/>
              </a:rPr>
              <a:t>동영상</a:t>
            </a:r>
            <a:endParaRPr lang="zh-CN" altLang="en-US" sz="2000" b="1" i="0" dirty="0">
              <a:latin typeface="휴먼매직체" panose="02030504000101010101" pitchFamily="18" charset="-127"/>
            </a:endParaRPr>
          </a:p>
        </p:txBody>
      </p:sp>
      <p:sp>
        <p:nvSpPr>
          <p:cNvPr id="13" name="AutoShape 69"/>
          <p:cNvSpPr>
            <a:spLocks noChangeArrowheads="1"/>
          </p:cNvSpPr>
          <p:nvPr/>
        </p:nvSpPr>
        <p:spPr bwMode="gray">
          <a:xfrm rot="5400000">
            <a:off x="1403467" y="1111099"/>
            <a:ext cx="294608" cy="409829"/>
          </a:xfrm>
          <a:prstGeom prst="chevron">
            <a:avLst>
              <a:gd name="adj" fmla="val 52514"/>
            </a:avLst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anchor="ctr">
            <a:sp3d/>
          </a:bodyPr>
          <a:lstStyle/>
          <a:p>
            <a:pPr algn="ctr" eaLnBrk="0" fontAlgn="ctr" hangingPunct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70000"/>
              <a:defRPr/>
            </a:pPr>
            <a:endParaRPr lang="zh-CN" altLang="en-US" sz="1600" b="1" i="0">
              <a:solidFill>
                <a:schemeClr val="bg1"/>
              </a:solidFill>
              <a:latin typeface="휴먼매직체" panose="02030504000101010101" pitchFamily="18" charset="-127"/>
              <a:ea typeface="微软雅黑" pitchFamily="34" charset="-122"/>
            </a:endParaRPr>
          </a:p>
        </p:txBody>
      </p:sp>
      <p:pic>
        <p:nvPicPr>
          <p:cNvPr id="2" name="yow 시연 영상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522459" y="938337"/>
            <a:ext cx="8855694" cy="4981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628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565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898572" y="2272938"/>
            <a:ext cx="448712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400" dirty="0" smtClean="0">
                <a:latin typeface="휴먼매직체" panose="02030504000101010101" pitchFamily="18" charset="-127"/>
                <a:ea typeface="方正启体繁体" panose="03000509000000000000" pitchFamily="65" charset="-122"/>
              </a:rPr>
              <a:t>감사합니다</a:t>
            </a:r>
            <a:r>
              <a:rPr lang="en-US" altLang="ko-KR" sz="6400" dirty="0" smtClean="0">
                <a:latin typeface="휴먼매직체" panose="02030504000101010101" pitchFamily="18" charset="-127"/>
                <a:ea typeface="方正启体繁体" panose="03000509000000000000" pitchFamily="65" charset="-122"/>
              </a:rPr>
              <a:t>.</a:t>
            </a:r>
            <a:endParaRPr lang="zh-CN" altLang="en-US" sz="6400" dirty="0">
              <a:latin typeface="휴먼매직체" panose="02030504000101010101" pitchFamily="18" charset="-127"/>
              <a:ea typeface="方正启体繁体" panose="03000509000000000000" pitchFamily="65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75966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6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7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766169" y="1828799"/>
            <a:ext cx="4258850" cy="1352811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75000"/>
                </a:schemeClr>
              </a:gs>
              <a:gs pos="100000">
                <a:schemeClr val="accent6">
                  <a:lumMod val="40000"/>
                  <a:lumOff val="60000"/>
                </a:schemeClr>
              </a:gs>
              <a:gs pos="34000">
                <a:schemeClr val="accent6"/>
              </a:gs>
              <a:gs pos="100000">
                <a:schemeClr val="accent6"/>
              </a:gs>
            </a:gsLst>
            <a:lin ang="13500000" scaled="1"/>
            <a:tileRect/>
          </a:gra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>
                <a:solidFill>
                  <a:schemeClr val="tx1"/>
                </a:solidFill>
                <a:latin typeface="휴먼매직체" panose="02030504000101010101" pitchFamily="18" charset="-127"/>
                <a:ea typeface="方正大黑简体" panose="03000509000000000000" pitchFamily="65" charset="-122"/>
              </a:rPr>
              <a:t>주제 선정 이유</a:t>
            </a:r>
            <a:endParaRPr lang="zh-CN" altLang="en-US" sz="2800" dirty="0">
              <a:solidFill>
                <a:schemeClr val="tx1"/>
              </a:solidFill>
              <a:latin typeface="휴먼매직체" panose="02030504000101010101" pitchFamily="18" charset="-127"/>
              <a:ea typeface="方正大黑简体" panose="03000509000000000000" pitchFamily="65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288065" y="1828799"/>
            <a:ext cx="4258850" cy="1352812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75000"/>
                </a:schemeClr>
              </a:gs>
              <a:gs pos="100000">
                <a:schemeClr val="accent6">
                  <a:lumMod val="40000"/>
                  <a:lumOff val="60000"/>
                </a:schemeClr>
              </a:gs>
              <a:gs pos="34000">
                <a:schemeClr val="accent6"/>
              </a:gs>
              <a:gs pos="100000">
                <a:schemeClr val="accent6"/>
              </a:gs>
            </a:gsLst>
            <a:lin ang="18900000" scaled="1"/>
            <a:tileRect/>
          </a:gra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ko-KR" altLang="en-US" sz="2800" dirty="0" smtClean="0">
                <a:solidFill>
                  <a:prstClr val="black"/>
                </a:solidFill>
                <a:latin typeface="휴먼매직체" panose="02030504000101010101" pitchFamily="18" charset="-127"/>
                <a:ea typeface="方正大黑简体" panose="03000509000000000000" pitchFamily="65" charset="-122"/>
              </a:rPr>
              <a:t>개발 환경</a:t>
            </a:r>
            <a:endParaRPr lang="zh-CN" altLang="en-US" sz="2800" dirty="0">
              <a:solidFill>
                <a:prstClr val="black"/>
              </a:solidFill>
              <a:latin typeface="휴먼매직체" panose="02030504000101010101" pitchFamily="18" charset="-127"/>
              <a:ea typeface="方正大黑简体" panose="03000509000000000000" pitchFamily="65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6288065" y="3557392"/>
            <a:ext cx="4258850" cy="1385185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75000"/>
                </a:schemeClr>
              </a:gs>
              <a:gs pos="100000">
                <a:schemeClr val="accent6">
                  <a:lumMod val="40000"/>
                  <a:lumOff val="60000"/>
                </a:schemeClr>
              </a:gs>
              <a:gs pos="34000">
                <a:schemeClr val="accent6"/>
              </a:gs>
              <a:gs pos="100000">
                <a:schemeClr val="accent6"/>
              </a:gs>
            </a:gsLst>
            <a:lin ang="2700000" scaled="1"/>
            <a:tileRect/>
          </a:gra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ko-KR" altLang="en-US" sz="2800" dirty="0" smtClean="0">
                <a:solidFill>
                  <a:prstClr val="black"/>
                </a:solidFill>
                <a:latin typeface="휴먼매직체" panose="02030504000101010101" pitchFamily="18" charset="-127"/>
                <a:ea typeface="方正大黑简体" panose="03000509000000000000" pitchFamily="65" charset="-122"/>
              </a:rPr>
              <a:t>개선 사항</a:t>
            </a:r>
            <a:endParaRPr lang="zh-CN" altLang="en-US" sz="2800" dirty="0">
              <a:solidFill>
                <a:prstClr val="black"/>
              </a:solidFill>
              <a:latin typeface="휴먼매직체" panose="02030504000101010101" pitchFamily="18" charset="-127"/>
              <a:ea typeface="方正大黑简体" panose="03000509000000000000" pitchFamily="65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766169" y="3557392"/>
            <a:ext cx="4258850" cy="1385185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75000"/>
                </a:schemeClr>
              </a:gs>
              <a:gs pos="100000">
                <a:schemeClr val="accent6">
                  <a:lumMod val="40000"/>
                  <a:lumOff val="60000"/>
                </a:schemeClr>
              </a:gs>
              <a:gs pos="34000">
                <a:schemeClr val="accent6"/>
              </a:gs>
              <a:gs pos="100000">
                <a:schemeClr val="accent6"/>
              </a:gs>
            </a:gsLst>
            <a:lin ang="8100000" scaled="1"/>
            <a:tileRect/>
          </a:gra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ko-KR" altLang="en-US" sz="2800" dirty="0" smtClean="0">
                <a:solidFill>
                  <a:prstClr val="black"/>
                </a:solidFill>
                <a:latin typeface="휴먼매직체" panose="02030504000101010101" pitchFamily="18" charset="-127"/>
                <a:ea typeface="方正大黑简体" panose="03000509000000000000" pitchFamily="65" charset="-122"/>
              </a:rPr>
              <a:t>모듈 설명</a:t>
            </a:r>
            <a:endParaRPr lang="zh-CN" altLang="en-US" sz="2800" dirty="0">
              <a:solidFill>
                <a:prstClr val="black"/>
              </a:solidFill>
              <a:latin typeface="휴먼매직체" panose="02030504000101010101" pitchFamily="18" charset="-127"/>
              <a:ea typeface="方正大黑简体" panose="03000509000000000000" pitchFamily="65" charset="-122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5295955" y="2526160"/>
            <a:ext cx="1723823" cy="1723823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4800" dirty="0" smtClean="0">
                <a:latin typeface="휴먼매직체" panose="02030504000101010101" pitchFamily="18" charset="-127"/>
                <a:ea typeface="华文行楷" panose="02010800040101010101" pitchFamily="2" charset="-122"/>
              </a:rPr>
              <a:t>목차</a:t>
            </a:r>
            <a:endParaRPr lang="zh-CN" altLang="en-US" sz="4800" dirty="0">
              <a:latin typeface="휴먼매직체" panose="02030504000101010101" pitchFamily="18" charset="-127"/>
              <a:ea typeface="华文行楷" panose="02010800040101010101" pitchFamily="2" charset="-122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1478841" y="1365526"/>
            <a:ext cx="892625" cy="892625"/>
          </a:xfrm>
          <a:prstGeom prst="ellipse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6600" dirty="0" smtClean="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1</a:t>
            </a:r>
            <a:endParaRPr lang="zh-CN" altLang="en-US" sz="6600" dirty="0">
              <a:solidFill>
                <a:schemeClr val="tx1"/>
              </a:solidFill>
              <a:latin typeface="휴먼매직체" panose="02030504000101010101" pitchFamily="18" charset="-127"/>
              <a:ea typeface="方正剪纸简体" panose="03000509000000000000" pitchFamily="65" charset="-122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9917336" y="1365525"/>
            <a:ext cx="892625" cy="892625"/>
          </a:xfrm>
          <a:prstGeom prst="ellipse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6600" dirty="0" smtClean="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2</a:t>
            </a:r>
            <a:endParaRPr lang="zh-CN" altLang="en-US" sz="6600" dirty="0">
              <a:solidFill>
                <a:schemeClr val="tx1"/>
              </a:solidFill>
              <a:latin typeface="휴먼매직체" panose="02030504000101010101" pitchFamily="18" charset="-127"/>
              <a:ea typeface="方正剪纸简体" panose="03000509000000000000" pitchFamily="65" charset="-122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1478842" y="4249984"/>
            <a:ext cx="892625" cy="892625"/>
          </a:xfrm>
          <a:prstGeom prst="ellipse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6600" dirty="0" smtClean="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3</a:t>
            </a:r>
            <a:endParaRPr lang="zh-CN" altLang="en-US" sz="6600" dirty="0">
              <a:solidFill>
                <a:schemeClr val="tx1"/>
              </a:solidFill>
              <a:latin typeface="휴먼매직체" panose="02030504000101010101" pitchFamily="18" charset="-127"/>
              <a:ea typeface="方正剪纸简体" panose="03000509000000000000" pitchFamily="65" charset="-122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9917336" y="4249983"/>
            <a:ext cx="892625" cy="892625"/>
          </a:xfrm>
          <a:prstGeom prst="ellipse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6600" dirty="0" smtClean="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4</a:t>
            </a:r>
            <a:endParaRPr lang="zh-CN" altLang="en-US" sz="6600" dirty="0">
              <a:solidFill>
                <a:schemeClr val="tx1"/>
              </a:solidFill>
              <a:latin typeface="휴먼매직체" panose="02030504000101010101" pitchFamily="18" charset="-127"/>
              <a:ea typeface="方正剪纸简体" panose="03000509000000000000" pitchFamily="65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40123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736345" y="2258149"/>
            <a:ext cx="4258850" cy="1352811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75000"/>
                </a:schemeClr>
              </a:gs>
              <a:gs pos="100000">
                <a:schemeClr val="accent6">
                  <a:lumMod val="40000"/>
                  <a:lumOff val="60000"/>
                </a:schemeClr>
              </a:gs>
              <a:gs pos="34000">
                <a:schemeClr val="accent6"/>
              </a:gs>
              <a:gs pos="100000">
                <a:schemeClr val="accent6"/>
              </a:gs>
            </a:gsLst>
            <a:lin ang="13500000" scaled="1"/>
            <a:tileRect/>
          </a:gra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>
                <a:solidFill>
                  <a:schemeClr val="tx1"/>
                </a:solidFill>
                <a:latin typeface="휴먼매직체" panose="02030504000101010101" pitchFamily="18" charset="-127"/>
                <a:ea typeface="方正大黑简体" panose="03000509000000000000" pitchFamily="65" charset="-122"/>
              </a:rPr>
              <a:t>구현 소감</a:t>
            </a:r>
            <a:endParaRPr lang="zh-CN" altLang="en-US" sz="2800" dirty="0">
              <a:solidFill>
                <a:schemeClr val="tx1"/>
              </a:solidFill>
              <a:latin typeface="휴먼매직체" panose="02030504000101010101" pitchFamily="18" charset="-127"/>
              <a:ea typeface="方正大黑简体" panose="03000509000000000000" pitchFamily="65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312347" y="2258149"/>
            <a:ext cx="4258850" cy="1352812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75000"/>
                </a:schemeClr>
              </a:gs>
              <a:gs pos="100000">
                <a:schemeClr val="accent6">
                  <a:lumMod val="40000"/>
                  <a:lumOff val="60000"/>
                </a:schemeClr>
              </a:gs>
              <a:gs pos="34000">
                <a:schemeClr val="accent6"/>
              </a:gs>
              <a:gs pos="100000">
                <a:schemeClr val="accent6"/>
              </a:gs>
            </a:gsLst>
            <a:lin ang="18900000" scaled="1"/>
            <a:tileRect/>
          </a:gra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ko-KR" altLang="en-US" sz="2800" dirty="0" smtClean="0">
                <a:solidFill>
                  <a:prstClr val="black"/>
                </a:solidFill>
                <a:latin typeface="휴먼매직체" panose="02030504000101010101" pitchFamily="18" charset="-127"/>
                <a:ea typeface="方正大黑简体" panose="03000509000000000000" pitchFamily="65" charset="-122"/>
              </a:rPr>
              <a:t>참고 사이트</a:t>
            </a:r>
            <a:endParaRPr lang="zh-CN" altLang="en-US" sz="2800" dirty="0">
              <a:solidFill>
                <a:prstClr val="black"/>
              </a:solidFill>
              <a:latin typeface="휴먼매직체" panose="02030504000101010101" pitchFamily="18" charset="-127"/>
              <a:ea typeface="方正大黑简体" panose="03000509000000000000" pitchFamily="65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028441" y="3878971"/>
            <a:ext cx="4258850" cy="1385185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75000"/>
                </a:schemeClr>
              </a:gs>
              <a:gs pos="100000">
                <a:schemeClr val="accent6">
                  <a:lumMod val="40000"/>
                  <a:lumOff val="60000"/>
                </a:schemeClr>
              </a:gs>
              <a:gs pos="34000">
                <a:schemeClr val="accent6"/>
              </a:gs>
              <a:gs pos="100000">
                <a:schemeClr val="accent6"/>
              </a:gs>
            </a:gsLst>
            <a:lin ang="8100000" scaled="1"/>
            <a:tileRect/>
          </a:gra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ko-KR" altLang="en-US" sz="2800" dirty="0" smtClean="0">
                <a:solidFill>
                  <a:prstClr val="black"/>
                </a:solidFill>
                <a:latin typeface="휴먼매직체" panose="02030504000101010101" pitchFamily="18" charset="-127"/>
                <a:ea typeface="方正大黑简体" panose="03000509000000000000" pitchFamily="65" charset="-122"/>
              </a:rPr>
              <a:t>시연</a:t>
            </a:r>
            <a:endParaRPr lang="zh-CN" altLang="en-US" sz="2800" dirty="0">
              <a:solidFill>
                <a:prstClr val="black"/>
              </a:solidFill>
              <a:latin typeface="휴먼매직체" panose="02030504000101010101" pitchFamily="18" charset="-127"/>
              <a:ea typeface="方正大黑简体" panose="03000509000000000000" pitchFamily="65" charset="-122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5295955" y="2526160"/>
            <a:ext cx="1723823" cy="1723823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4800" dirty="0" smtClean="0">
                <a:latin typeface="휴먼매직체" panose="02030504000101010101" pitchFamily="18" charset="-127"/>
                <a:ea typeface="华文行楷" panose="02010800040101010101" pitchFamily="2" charset="-122"/>
              </a:rPr>
              <a:t>목차</a:t>
            </a:r>
            <a:endParaRPr lang="zh-CN" altLang="en-US" sz="4800" dirty="0">
              <a:latin typeface="휴먼매직체" panose="02030504000101010101" pitchFamily="18" charset="-127"/>
              <a:ea typeface="华文行楷" panose="02010800040101010101" pitchFamily="2" charset="-122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1319857" y="1839136"/>
            <a:ext cx="892625" cy="892625"/>
          </a:xfrm>
          <a:prstGeom prst="ellipse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6600" dirty="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5</a:t>
            </a:r>
            <a:endParaRPr lang="zh-CN" altLang="en-US" sz="6600" dirty="0">
              <a:solidFill>
                <a:schemeClr val="tx1"/>
              </a:solidFill>
              <a:latin typeface="휴먼매직체" panose="02030504000101010101" pitchFamily="18" charset="-127"/>
              <a:ea typeface="方正剪纸简体" panose="03000509000000000000" pitchFamily="65" charset="-122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10103251" y="1839136"/>
            <a:ext cx="892625" cy="892625"/>
          </a:xfrm>
          <a:prstGeom prst="ellipse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6600" dirty="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6</a:t>
            </a:r>
            <a:endParaRPr lang="zh-CN" altLang="en-US" sz="6600" dirty="0">
              <a:solidFill>
                <a:schemeClr val="tx1"/>
              </a:solidFill>
              <a:latin typeface="휴먼매직체" panose="02030504000101010101" pitchFamily="18" charset="-127"/>
              <a:ea typeface="方正剪纸简体" panose="03000509000000000000" pitchFamily="65" charset="-122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5711553" y="5085853"/>
            <a:ext cx="892625" cy="892625"/>
          </a:xfrm>
          <a:prstGeom prst="ellipse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6600" dirty="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7</a:t>
            </a:r>
            <a:endParaRPr lang="zh-CN" altLang="en-US" sz="6600" dirty="0">
              <a:solidFill>
                <a:schemeClr val="tx1"/>
              </a:solidFill>
              <a:latin typeface="휴먼매직체" panose="02030504000101010101" pitchFamily="18" charset="-127"/>
              <a:ea typeface="方正剪纸简体" panose="03000509000000000000" pitchFamily="65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12679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/>
          <p:cNvSpPr/>
          <p:nvPr/>
        </p:nvSpPr>
        <p:spPr>
          <a:xfrm>
            <a:off x="605129" y="462198"/>
            <a:ext cx="4098695" cy="627222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75000"/>
                </a:schemeClr>
              </a:gs>
              <a:gs pos="100000">
                <a:schemeClr val="accent6">
                  <a:lumMod val="40000"/>
                  <a:lumOff val="60000"/>
                </a:schemeClr>
              </a:gs>
              <a:gs pos="34000">
                <a:schemeClr val="accent6"/>
              </a:gs>
              <a:gs pos="100000">
                <a:schemeClr val="accent6"/>
              </a:gs>
            </a:gsLst>
            <a:lin ang="0" scaled="1"/>
            <a:tileRect/>
          </a:gra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휴먼매직체" panose="02030504000101010101" pitchFamily="18" charset="-127"/>
                <a:ea typeface="方正大黑简体" panose="03000509000000000000" pitchFamily="65" charset="-122"/>
              </a:rPr>
              <a:t>주제 선정 이유</a:t>
            </a:r>
            <a:endParaRPr lang="zh-CN" altLang="en-US" sz="2800" dirty="0">
              <a:solidFill>
                <a:schemeClr val="tx1"/>
              </a:solidFill>
              <a:latin typeface="휴먼매직체" panose="02030504000101010101" pitchFamily="18" charset="-127"/>
              <a:ea typeface="方正大黑简体" panose="03000509000000000000" pitchFamily="65" charset="-122"/>
            </a:endParaRPr>
          </a:p>
        </p:txBody>
      </p:sp>
      <p:sp>
        <p:nvSpPr>
          <p:cNvPr id="23" name="椭圆 22"/>
          <p:cNvSpPr/>
          <p:nvPr/>
        </p:nvSpPr>
        <p:spPr>
          <a:xfrm>
            <a:off x="225167" y="360825"/>
            <a:ext cx="759924" cy="759924"/>
          </a:xfrm>
          <a:prstGeom prst="ellipse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5400" dirty="0" smtClean="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1</a:t>
            </a:r>
            <a:endParaRPr lang="zh-CN" altLang="en-US" sz="5400" dirty="0">
              <a:solidFill>
                <a:schemeClr val="tx1"/>
              </a:solidFill>
              <a:latin typeface="휴먼매직체" panose="02030504000101010101" pitchFamily="18" charset="-127"/>
              <a:ea typeface="方正剪纸简体" panose="03000509000000000000" pitchFamily="65" charset="-122"/>
            </a:endParaRPr>
          </a:p>
        </p:txBody>
      </p:sp>
      <p:pic>
        <p:nvPicPr>
          <p:cNvPr id="1026" name="Picture 2" descr="https://file.mk.co.kr/meet/neds/2021/05/image_readtop_2021_487707_1621519337465272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8161" y="1468314"/>
            <a:ext cx="288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byline.network/wp-content/uploads/2022/03/generic-email-header-1-600x338.jpg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8660" y="1468314"/>
            <a:ext cx="288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1807709" y="3752176"/>
            <a:ext cx="3300904" cy="15850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500" b="1" dirty="0" smtClean="0">
                <a:latin typeface="+mj-ea"/>
                <a:ea typeface="+mj-ea"/>
              </a:rPr>
              <a:t>유튜브</a:t>
            </a:r>
            <a:endParaRPr lang="en-US" altLang="ko-KR" sz="2500" b="1" dirty="0" smtClean="0">
              <a:latin typeface="+mj-ea"/>
              <a:ea typeface="+mj-ea"/>
            </a:endParaRPr>
          </a:p>
          <a:p>
            <a:pPr algn="ctr"/>
            <a:endParaRPr lang="en-US" altLang="ko-KR" dirty="0" smtClean="0">
              <a:latin typeface="+mj-ea"/>
              <a:ea typeface="+mj-ea"/>
            </a:endParaRPr>
          </a:p>
          <a:p>
            <a:pPr marL="342900" indent="-342900">
              <a:buAutoNum type="arabicPeriod"/>
            </a:pPr>
            <a:r>
              <a:rPr lang="ko-KR" altLang="en-US" dirty="0" smtClean="0">
                <a:latin typeface="+mj-ea"/>
                <a:ea typeface="+mj-ea"/>
              </a:rPr>
              <a:t>동영상 관리</a:t>
            </a:r>
            <a:endParaRPr lang="en-US" altLang="ko-KR" dirty="0" smtClean="0">
              <a:latin typeface="+mj-ea"/>
              <a:ea typeface="+mj-ea"/>
            </a:endParaRPr>
          </a:p>
          <a:p>
            <a:pPr marL="342900" indent="-342900">
              <a:buAutoNum type="arabicPeriod"/>
            </a:pPr>
            <a:r>
              <a:rPr lang="ko-KR" altLang="en-US" dirty="0" smtClean="0">
                <a:latin typeface="+mj-ea"/>
                <a:ea typeface="+mj-ea"/>
              </a:rPr>
              <a:t>실시간 영상에서 채팅 가능</a:t>
            </a:r>
            <a:endParaRPr lang="en-US" altLang="ko-KR" dirty="0" smtClean="0">
              <a:latin typeface="+mj-ea"/>
              <a:ea typeface="+mj-ea"/>
            </a:endParaRPr>
          </a:p>
          <a:p>
            <a:pPr marL="342900" indent="-342900">
              <a:buAutoNum type="arabicPeriod"/>
            </a:pPr>
            <a:r>
              <a:rPr lang="ko-KR" altLang="en-US" dirty="0" smtClean="0">
                <a:latin typeface="+mj-ea"/>
                <a:ea typeface="+mj-ea"/>
              </a:rPr>
              <a:t>일반 영상에서 댓글만 가능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238208" y="3750037"/>
            <a:ext cx="3300904" cy="13080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500" b="1" dirty="0" err="1" smtClean="0">
                <a:latin typeface="+mj-ea"/>
                <a:ea typeface="+mj-ea"/>
              </a:rPr>
              <a:t>트위치</a:t>
            </a:r>
            <a:endParaRPr lang="en-US" altLang="ko-KR" sz="2500" b="1" dirty="0" smtClean="0">
              <a:latin typeface="+mj-ea"/>
              <a:ea typeface="+mj-ea"/>
            </a:endParaRPr>
          </a:p>
          <a:p>
            <a:pPr algn="ctr"/>
            <a:endParaRPr lang="en-US" altLang="ko-KR" dirty="0" smtClean="0">
              <a:latin typeface="+mj-ea"/>
              <a:ea typeface="+mj-ea"/>
            </a:endParaRPr>
          </a:p>
          <a:p>
            <a:pPr marL="342900" indent="-342900">
              <a:buAutoNum type="arabicPeriod"/>
            </a:pPr>
            <a:r>
              <a:rPr lang="ko-KR" altLang="en-US" dirty="0" smtClean="0">
                <a:latin typeface="+mj-ea"/>
                <a:ea typeface="+mj-ea"/>
              </a:rPr>
              <a:t>동영상 관리</a:t>
            </a:r>
            <a:endParaRPr lang="en-US" altLang="ko-KR" dirty="0" smtClean="0">
              <a:latin typeface="+mj-ea"/>
              <a:ea typeface="+mj-ea"/>
            </a:endParaRPr>
          </a:p>
          <a:p>
            <a:pPr marL="342900" indent="-342900">
              <a:buAutoNum type="arabicPeriod"/>
            </a:pPr>
            <a:r>
              <a:rPr lang="ko-KR" altLang="en-US" dirty="0" smtClean="0">
                <a:latin typeface="+mj-ea"/>
                <a:ea typeface="+mj-ea"/>
              </a:rPr>
              <a:t>실시간 영상에서 채팅 가능</a:t>
            </a:r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439696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3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矩形 47"/>
          <p:cNvSpPr/>
          <p:nvPr/>
        </p:nvSpPr>
        <p:spPr>
          <a:xfrm>
            <a:off x="7476192" y="475261"/>
            <a:ext cx="4098695" cy="627222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75000"/>
                </a:schemeClr>
              </a:gs>
              <a:gs pos="100000">
                <a:schemeClr val="accent6">
                  <a:lumMod val="40000"/>
                  <a:lumOff val="60000"/>
                </a:schemeClr>
              </a:gs>
              <a:gs pos="34000">
                <a:schemeClr val="accent6"/>
              </a:gs>
              <a:gs pos="100000">
                <a:schemeClr val="accent6"/>
              </a:gs>
            </a:gsLst>
            <a:lin ang="10800000" scaled="1"/>
            <a:tileRect/>
          </a:gra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>
                <a:solidFill>
                  <a:schemeClr val="tx1"/>
                </a:solidFill>
                <a:latin typeface="휴먼매직체" panose="02030504000101010101" pitchFamily="18" charset="-127"/>
                <a:ea typeface="方正大黑简体" panose="03000509000000000000" pitchFamily="65" charset="-122"/>
              </a:rPr>
              <a:t>개발 환경</a:t>
            </a:r>
            <a:endParaRPr lang="zh-CN" altLang="en-US" sz="2800" dirty="0">
              <a:solidFill>
                <a:schemeClr val="tx1"/>
              </a:solidFill>
              <a:latin typeface="휴먼매직체" panose="02030504000101010101" pitchFamily="18" charset="-127"/>
              <a:ea typeface="方正大黑简体" panose="03000509000000000000" pitchFamily="65" charset="-122"/>
            </a:endParaRPr>
          </a:p>
        </p:txBody>
      </p:sp>
      <p:sp>
        <p:nvSpPr>
          <p:cNvPr id="49" name="椭圆 48"/>
          <p:cNvSpPr/>
          <p:nvPr/>
        </p:nvSpPr>
        <p:spPr>
          <a:xfrm>
            <a:off x="11067338" y="395847"/>
            <a:ext cx="759924" cy="759924"/>
          </a:xfrm>
          <a:prstGeom prst="ellipse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5400" dirty="0" smtClean="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2</a:t>
            </a:r>
            <a:endParaRPr lang="zh-CN" altLang="en-US" sz="5400" dirty="0">
              <a:solidFill>
                <a:schemeClr val="tx1"/>
              </a:solidFill>
              <a:latin typeface="휴먼매직체" panose="02030504000101010101" pitchFamily="18" charset="-127"/>
              <a:ea typeface="方正剪纸简体" panose="03000509000000000000" pitchFamily="65" charset="-122"/>
            </a:endParaRPr>
          </a:p>
        </p:txBody>
      </p:sp>
      <p:pic>
        <p:nvPicPr>
          <p:cNvPr id="2050" name="Picture 2" descr="이미지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9005" y="1102483"/>
            <a:ext cx="432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t1.daumcdn.net/cfile/tistory/99D6533B5C5720CF09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6192" y="1155771"/>
            <a:ext cx="324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rastalion.me/wp-content/uploads/2019/05/CxvR4Rax_400x400-300x300.jpg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9005" y="3379306"/>
            <a:ext cx="252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mongodb, 일반, 워드마크, 로고 아이콘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6192" y="3379306"/>
            <a:ext cx="2519999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5950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/>
          <p:cNvSpPr/>
          <p:nvPr/>
        </p:nvSpPr>
        <p:spPr>
          <a:xfrm>
            <a:off x="605129" y="462198"/>
            <a:ext cx="4098695" cy="627222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75000"/>
                </a:schemeClr>
              </a:gs>
              <a:gs pos="100000">
                <a:schemeClr val="accent6">
                  <a:lumMod val="40000"/>
                  <a:lumOff val="60000"/>
                </a:schemeClr>
              </a:gs>
              <a:gs pos="34000">
                <a:schemeClr val="accent6"/>
              </a:gs>
              <a:gs pos="100000">
                <a:schemeClr val="accent6"/>
              </a:gs>
            </a:gsLst>
            <a:lin ang="0" scaled="1"/>
            <a:tileRect/>
          </a:gra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ko-KR" altLang="en-US" sz="2800" dirty="0" smtClean="0">
                <a:solidFill>
                  <a:prstClr val="black"/>
                </a:solidFill>
                <a:latin typeface="휴먼매직체" panose="02030504000101010101" pitchFamily="18" charset="-127"/>
                <a:ea typeface="方正大黑简体" panose="03000509000000000000" pitchFamily="65" charset="-122"/>
              </a:rPr>
              <a:t>모듈 </a:t>
            </a:r>
            <a:r>
              <a:rPr lang="ko-KR" altLang="en-US" sz="2800" dirty="0">
                <a:solidFill>
                  <a:prstClr val="black"/>
                </a:solidFill>
                <a:latin typeface="휴먼매직체" panose="02030504000101010101" pitchFamily="18" charset="-127"/>
                <a:ea typeface="方正大黑简体" panose="03000509000000000000" pitchFamily="65" charset="-122"/>
              </a:rPr>
              <a:t>설명</a:t>
            </a:r>
            <a:endParaRPr lang="zh-CN" altLang="en-US" sz="2800" dirty="0">
              <a:solidFill>
                <a:prstClr val="black"/>
              </a:solidFill>
              <a:latin typeface="휴먼매직체" panose="02030504000101010101" pitchFamily="18" charset="-127"/>
              <a:ea typeface="方正大黑简体" panose="03000509000000000000" pitchFamily="65" charset="-122"/>
            </a:endParaRPr>
          </a:p>
        </p:txBody>
      </p:sp>
      <p:sp>
        <p:nvSpPr>
          <p:cNvPr id="23" name="椭圆 22"/>
          <p:cNvSpPr/>
          <p:nvPr/>
        </p:nvSpPr>
        <p:spPr>
          <a:xfrm>
            <a:off x="225167" y="360825"/>
            <a:ext cx="759924" cy="759924"/>
          </a:xfrm>
          <a:prstGeom prst="ellipse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5400" dirty="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3</a:t>
            </a:r>
            <a:endParaRPr lang="zh-CN" altLang="en-US" sz="5400" dirty="0">
              <a:solidFill>
                <a:schemeClr val="tx1"/>
              </a:solidFill>
              <a:latin typeface="휴먼매직체" panose="02030504000101010101" pitchFamily="18" charset="-127"/>
              <a:ea typeface="方正剪纸简体" panose="03000509000000000000" pitchFamily="65" charset="-122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0126" y="1190793"/>
            <a:ext cx="8411749" cy="1467055"/>
          </a:xfrm>
          <a:prstGeom prst="rect">
            <a:avLst/>
          </a:prstGeom>
        </p:spPr>
      </p:pic>
      <p:graphicFrame>
        <p:nvGraphicFramePr>
          <p:cNvPr id="10" name="개체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28160787"/>
              </p:ext>
            </p:extLst>
          </p:nvPr>
        </p:nvGraphicFramePr>
        <p:xfrm>
          <a:off x="1689994" y="3940404"/>
          <a:ext cx="718606" cy="12503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9" name="Image" r:id="rId5" imgW="5002920" imgH="8710920" progId="Photoshop.Image.13">
                  <p:embed/>
                </p:oleObj>
              </mc:Choice>
              <mc:Fallback>
                <p:oleObj name="Image" r:id="rId5" imgW="5002920" imgH="871092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689994" y="3940404"/>
                        <a:ext cx="718606" cy="125030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그림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70689" y="4003498"/>
            <a:ext cx="981212" cy="1124107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67156" y="3970158"/>
            <a:ext cx="2057687" cy="1190791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40098" y="4032078"/>
            <a:ext cx="943107" cy="1066949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698460" y="4041604"/>
            <a:ext cx="914528" cy="1047896"/>
          </a:xfrm>
          <a:prstGeom prst="rect">
            <a:avLst/>
          </a:prstGeom>
        </p:spPr>
      </p:pic>
      <p:sp>
        <p:nvSpPr>
          <p:cNvPr id="15" name="오른쪽 화살표 14"/>
          <p:cNvSpPr/>
          <p:nvPr/>
        </p:nvSpPr>
        <p:spPr>
          <a:xfrm>
            <a:off x="2627747" y="4254466"/>
            <a:ext cx="423794" cy="622169"/>
          </a:xfrm>
          <a:prstGeom prst="rightArrow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오른쪽 화살표 17"/>
          <p:cNvSpPr/>
          <p:nvPr/>
        </p:nvSpPr>
        <p:spPr>
          <a:xfrm>
            <a:off x="4447631" y="4257443"/>
            <a:ext cx="423794" cy="622169"/>
          </a:xfrm>
          <a:prstGeom prst="rightArrow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오른쪽 화살표 18"/>
          <p:cNvSpPr/>
          <p:nvPr/>
        </p:nvSpPr>
        <p:spPr>
          <a:xfrm>
            <a:off x="7318084" y="4254466"/>
            <a:ext cx="423794" cy="622169"/>
          </a:xfrm>
          <a:prstGeom prst="rightArrow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오른쪽 화살표 19"/>
          <p:cNvSpPr/>
          <p:nvPr/>
        </p:nvSpPr>
        <p:spPr>
          <a:xfrm>
            <a:off x="9078935" y="4254465"/>
            <a:ext cx="423794" cy="622169"/>
          </a:xfrm>
          <a:prstGeom prst="rightArrow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아래로 구부러진 화살표 15"/>
          <p:cNvSpPr/>
          <p:nvPr/>
        </p:nvSpPr>
        <p:spPr>
          <a:xfrm>
            <a:off x="3574329" y="2954311"/>
            <a:ext cx="5043340" cy="1000715"/>
          </a:xfrm>
          <a:prstGeom prst="curvedDownArrow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405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8" grpId="0" animBg="1"/>
      <p:bldP spid="19" grpId="0" animBg="1"/>
      <p:bldP spid="20" grpId="0" animBg="1"/>
      <p:bldP spid="1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/>
          <p:cNvSpPr/>
          <p:nvPr/>
        </p:nvSpPr>
        <p:spPr>
          <a:xfrm>
            <a:off x="605129" y="462198"/>
            <a:ext cx="4098695" cy="627222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75000"/>
                </a:schemeClr>
              </a:gs>
              <a:gs pos="100000">
                <a:schemeClr val="accent6">
                  <a:lumMod val="40000"/>
                  <a:lumOff val="60000"/>
                </a:schemeClr>
              </a:gs>
              <a:gs pos="34000">
                <a:schemeClr val="accent6"/>
              </a:gs>
              <a:gs pos="100000">
                <a:schemeClr val="accent6"/>
              </a:gs>
            </a:gsLst>
            <a:lin ang="0" scaled="1"/>
            <a:tileRect/>
          </a:gra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ko-KR" altLang="en-US" sz="2800" dirty="0" smtClean="0">
                <a:solidFill>
                  <a:prstClr val="black"/>
                </a:solidFill>
                <a:latin typeface="휴먼매직체" panose="02030504000101010101" pitchFamily="18" charset="-127"/>
                <a:ea typeface="方正大黑简体" panose="03000509000000000000" pitchFamily="65" charset="-122"/>
              </a:rPr>
              <a:t>모듈 </a:t>
            </a:r>
            <a:r>
              <a:rPr lang="ko-KR" altLang="en-US" sz="2800" dirty="0">
                <a:solidFill>
                  <a:prstClr val="black"/>
                </a:solidFill>
                <a:latin typeface="휴먼매직체" panose="02030504000101010101" pitchFamily="18" charset="-127"/>
                <a:ea typeface="方正大黑简体" panose="03000509000000000000" pitchFamily="65" charset="-122"/>
              </a:rPr>
              <a:t>설명</a:t>
            </a:r>
            <a:endParaRPr lang="zh-CN" altLang="en-US" sz="2800" dirty="0">
              <a:solidFill>
                <a:prstClr val="black"/>
              </a:solidFill>
              <a:latin typeface="휴먼매직체" panose="02030504000101010101" pitchFamily="18" charset="-127"/>
              <a:ea typeface="方正大黑简体" panose="03000509000000000000" pitchFamily="65" charset="-122"/>
            </a:endParaRPr>
          </a:p>
        </p:txBody>
      </p:sp>
      <p:sp>
        <p:nvSpPr>
          <p:cNvPr id="23" name="椭圆 22"/>
          <p:cNvSpPr/>
          <p:nvPr/>
        </p:nvSpPr>
        <p:spPr>
          <a:xfrm>
            <a:off x="225167" y="360825"/>
            <a:ext cx="759924" cy="759924"/>
          </a:xfrm>
          <a:prstGeom prst="ellipse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5400" dirty="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3</a:t>
            </a:r>
            <a:endParaRPr lang="zh-CN" altLang="en-US" sz="5400" dirty="0">
              <a:solidFill>
                <a:schemeClr val="tx1"/>
              </a:solidFill>
              <a:latin typeface="휴먼매직체" panose="02030504000101010101" pitchFamily="18" charset="-127"/>
              <a:ea typeface="方正剪纸简体" panose="03000509000000000000" pitchFamily="65" charset="-122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408" y="2356106"/>
            <a:ext cx="5410719" cy="2147323"/>
          </a:xfrm>
          <a:prstGeom prst="rect">
            <a:avLst/>
          </a:prstGeom>
        </p:spPr>
      </p:pic>
      <p:pic>
        <p:nvPicPr>
          <p:cNvPr id="3" name="그림 2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6352645" y="775809"/>
            <a:ext cx="5074727" cy="1440000"/>
          </a:xfrm>
          <a:prstGeom prst="rect">
            <a:avLst/>
          </a:prstGeom>
        </p:spPr>
      </p:pic>
      <p:pic>
        <p:nvPicPr>
          <p:cNvPr id="4" name="그림 3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6351372" y="2712594"/>
            <a:ext cx="5076000" cy="1440000"/>
          </a:xfrm>
          <a:prstGeom prst="rect">
            <a:avLst/>
          </a:prstGeom>
        </p:spPr>
      </p:pic>
      <p:pic>
        <p:nvPicPr>
          <p:cNvPr id="5" name="그림 4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6351372" y="4649379"/>
            <a:ext cx="5040000" cy="1440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898577" y="1846477"/>
            <a:ext cx="12443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getRouter.js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97200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/>
          <p:cNvSpPr/>
          <p:nvPr/>
        </p:nvSpPr>
        <p:spPr>
          <a:xfrm>
            <a:off x="605129" y="462198"/>
            <a:ext cx="4098695" cy="627222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75000"/>
                </a:schemeClr>
              </a:gs>
              <a:gs pos="100000">
                <a:schemeClr val="accent6">
                  <a:lumMod val="40000"/>
                  <a:lumOff val="60000"/>
                </a:schemeClr>
              </a:gs>
              <a:gs pos="34000">
                <a:schemeClr val="accent6"/>
              </a:gs>
              <a:gs pos="100000">
                <a:schemeClr val="accent6"/>
              </a:gs>
            </a:gsLst>
            <a:lin ang="0" scaled="1"/>
            <a:tileRect/>
          </a:gra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ko-KR" altLang="en-US" sz="2800" dirty="0" smtClean="0">
                <a:solidFill>
                  <a:prstClr val="black"/>
                </a:solidFill>
                <a:latin typeface="휴먼매직체" panose="02030504000101010101" pitchFamily="18" charset="-127"/>
                <a:ea typeface="方正大黑简体" panose="03000509000000000000" pitchFamily="65" charset="-122"/>
              </a:rPr>
              <a:t>모듈 </a:t>
            </a:r>
            <a:r>
              <a:rPr lang="ko-KR" altLang="en-US" sz="2800" dirty="0">
                <a:solidFill>
                  <a:prstClr val="black"/>
                </a:solidFill>
                <a:latin typeface="휴먼매직체" panose="02030504000101010101" pitchFamily="18" charset="-127"/>
                <a:ea typeface="方正大黑简体" panose="03000509000000000000" pitchFamily="65" charset="-122"/>
              </a:rPr>
              <a:t>설명</a:t>
            </a:r>
            <a:endParaRPr lang="zh-CN" altLang="en-US" sz="2800" dirty="0">
              <a:solidFill>
                <a:prstClr val="black"/>
              </a:solidFill>
              <a:latin typeface="휴먼매직체" panose="02030504000101010101" pitchFamily="18" charset="-127"/>
              <a:ea typeface="方正大黑简体" panose="03000509000000000000" pitchFamily="65" charset="-122"/>
            </a:endParaRPr>
          </a:p>
        </p:txBody>
      </p:sp>
      <p:sp>
        <p:nvSpPr>
          <p:cNvPr id="23" name="椭圆 22"/>
          <p:cNvSpPr/>
          <p:nvPr/>
        </p:nvSpPr>
        <p:spPr>
          <a:xfrm>
            <a:off x="225167" y="360825"/>
            <a:ext cx="759924" cy="759924"/>
          </a:xfrm>
          <a:prstGeom prst="ellipse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5400" dirty="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3</a:t>
            </a:r>
            <a:endParaRPr lang="zh-CN" altLang="en-US" sz="5400" dirty="0">
              <a:solidFill>
                <a:schemeClr val="tx1"/>
              </a:solidFill>
              <a:latin typeface="휴먼매직체" panose="02030504000101010101" pitchFamily="18" charset="-127"/>
              <a:ea typeface="方正剪纸简体" panose="03000509000000000000" pitchFamily="65" charset="-122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660" y="1890726"/>
            <a:ext cx="4955972" cy="327273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6982" y="1890726"/>
            <a:ext cx="4080739" cy="290151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15071" y="1222122"/>
            <a:ext cx="1177423" cy="423872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859478" y="1395167"/>
            <a:ext cx="10843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Layout.ejs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671318" y="1395167"/>
            <a:ext cx="752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Yow.js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82418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/>
          <p:cNvSpPr/>
          <p:nvPr/>
        </p:nvSpPr>
        <p:spPr>
          <a:xfrm>
            <a:off x="605129" y="462198"/>
            <a:ext cx="4098695" cy="627222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75000"/>
                </a:schemeClr>
              </a:gs>
              <a:gs pos="100000">
                <a:schemeClr val="accent6">
                  <a:lumMod val="40000"/>
                  <a:lumOff val="60000"/>
                </a:schemeClr>
              </a:gs>
              <a:gs pos="34000">
                <a:schemeClr val="accent6"/>
              </a:gs>
              <a:gs pos="100000">
                <a:schemeClr val="accent6"/>
              </a:gs>
            </a:gsLst>
            <a:lin ang="0" scaled="1"/>
            <a:tileRect/>
          </a:gra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ko-KR" altLang="en-US" sz="2800" dirty="0" smtClean="0">
                <a:solidFill>
                  <a:prstClr val="black"/>
                </a:solidFill>
                <a:latin typeface="휴먼매직체" panose="02030504000101010101" pitchFamily="18" charset="-127"/>
                <a:ea typeface="方正大黑简体" panose="03000509000000000000" pitchFamily="65" charset="-122"/>
              </a:rPr>
              <a:t>모듈 </a:t>
            </a:r>
            <a:r>
              <a:rPr lang="ko-KR" altLang="en-US" sz="2800" dirty="0">
                <a:solidFill>
                  <a:prstClr val="black"/>
                </a:solidFill>
                <a:latin typeface="휴먼매직체" panose="02030504000101010101" pitchFamily="18" charset="-127"/>
                <a:ea typeface="方正大黑简体" panose="03000509000000000000" pitchFamily="65" charset="-122"/>
              </a:rPr>
              <a:t>설명</a:t>
            </a:r>
            <a:endParaRPr lang="zh-CN" altLang="en-US" sz="2800" dirty="0">
              <a:solidFill>
                <a:prstClr val="black"/>
              </a:solidFill>
              <a:latin typeface="휴먼매직체" panose="02030504000101010101" pitchFamily="18" charset="-127"/>
              <a:ea typeface="方正大黑简体" panose="03000509000000000000" pitchFamily="65" charset="-122"/>
            </a:endParaRPr>
          </a:p>
        </p:txBody>
      </p:sp>
      <p:sp>
        <p:nvSpPr>
          <p:cNvPr id="23" name="椭圆 22"/>
          <p:cNvSpPr/>
          <p:nvPr/>
        </p:nvSpPr>
        <p:spPr>
          <a:xfrm>
            <a:off x="225167" y="360825"/>
            <a:ext cx="759924" cy="759924"/>
          </a:xfrm>
          <a:prstGeom prst="ellipse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5400" dirty="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3</a:t>
            </a:r>
            <a:endParaRPr lang="zh-CN" altLang="en-US" sz="5400" dirty="0">
              <a:solidFill>
                <a:schemeClr val="tx1"/>
              </a:solidFill>
              <a:latin typeface="휴먼매직체" panose="02030504000101010101" pitchFamily="18" charset="-127"/>
              <a:ea typeface="方正剪纸简体" panose="03000509000000000000" pitchFamily="65" charset="-122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5312" y="2105765"/>
            <a:ext cx="2913673" cy="191099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0649" y="4411744"/>
            <a:ext cx="7286009" cy="172171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395" y="1882911"/>
            <a:ext cx="6006221" cy="235670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197315" y="1341447"/>
            <a:ext cx="12443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getRouter.js</a:t>
            </a:r>
          </a:p>
        </p:txBody>
      </p:sp>
    </p:spTree>
    <p:extLst>
      <p:ext uri="{BB962C8B-B14F-4D97-AF65-F5344CB8AC3E}">
        <p14:creationId xmlns:p14="http://schemas.microsoft.com/office/powerpoint/2010/main" val="1659830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ww.homeppt.com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944</TotalTime>
  <Words>1073</Words>
  <Application>Microsoft Office PowerPoint</Application>
  <PresentationFormat>와이드스크린</PresentationFormat>
  <Paragraphs>159</Paragraphs>
  <Slides>15</Slides>
  <Notes>15</Notes>
  <HiddenSlides>0</HiddenSlides>
  <MMClips>1</MMClips>
  <ScaleCrop>false</ScaleCrop>
  <HeadingPairs>
    <vt:vector size="8" baseType="variant">
      <vt:variant>
        <vt:lpstr>사용한 글꼴</vt:lpstr>
      </vt:variant>
      <vt:variant>
        <vt:i4>17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34" baseType="lpstr">
      <vt:lpstr>方正舒体</vt:lpstr>
      <vt:lpstr>微软雅黑</vt:lpstr>
      <vt:lpstr>宋体</vt:lpstr>
      <vt:lpstr>华文细黑</vt:lpstr>
      <vt:lpstr>华文行楷</vt:lpstr>
      <vt:lpstr>돋움</vt:lpstr>
      <vt:lpstr>맑은 고딕</vt:lpstr>
      <vt:lpstr>바탕</vt:lpstr>
      <vt:lpstr>方正硬笔楷书简体</vt:lpstr>
      <vt:lpstr>方正启体繁体</vt:lpstr>
      <vt:lpstr>方正大黑简体</vt:lpstr>
      <vt:lpstr>方正剪纸简体</vt:lpstr>
      <vt:lpstr>휴먼매직체</vt:lpstr>
      <vt:lpstr>Arial</vt:lpstr>
      <vt:lpstr>Calibri</vt:lpstr>
      <vt:lpstr>Garamond</vt:lpstr>
      <vt:lpstr>Wingdings</vt:lpstr>
      <vt:lpstr>www.homeppt.com</vt:lpstr>
      <vt:lpstr>Image</vt:lpstr>
      <vt:lpstr>YOW Project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单击此处添加标题</dc:title>
  <dc:creator>huihui</dc:creator>
  <cp:lastModifiedBy>Windows 사용자</cp:lastModifiedBy>
  <cp:revision>161</cp:revision>
  <dcterms:created xsi:type="dcterms:W3CDTF">2014-05-11T12:35:55Z</dcterms:created>
  <dcterms:modified xsi:type="dcterms:W3CDTF">2022-06-14T01:41:57Z</dcterms:modified>
</cp:coreProperties>
</file>